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7"/>
  </p:sldMasterIdLst>
  <p:notesMasterIdLst>
    <p:notesMasterId r:id="rId109"/>
  </p:notesMasterIdLst>
  <p:handoutMasterIdLst>
    <p:handoutMasterId r:id="rId110"/>
  </p:handoutMasterIdLst>
  <p:sldIdLst>
    <p:sldId id="400" r:id="rId68"/>
    <p:sldId id="531" r:id="rId69"/>
    <p:sldId id="715" r:id="rId70"/>
    <p:sldId id="714" r:id="rId71"/>
    <p:sldId id="494" r:id="rId72"/>
    <p:sldId id="716" r:id="rId73"/>
    <p:sldId id="717" r:id="rId74"/>
    <p:sldId id="719" r:id="rId75"/>
    <p:sldId id="718" r:id="rId76"/>
    <p:sldId id="721" r:id="rId77"/>
    <p:sldId id="722" r:id="rId78"/>
    <p:sldId id="468" r:id="rId79"/>
    <p:sldId id="723" r:id="rId80"/>
    <p:sldId id="655" r:id="rId81"/>
    <p:sldId id="724" r:id="rId82"/>
    <p:sldId id="730" r:id="rId83"/>
    <p:sldId id="725" r:id="rId84"/>
    <p:sldId id="726" r:id="rId85"/>
    <p:sldId id="256" r:id="rId86"/>
    <p:sldId id="257" r:id="rId87"/>
    <p:sldId id="258" r:id="rId88"/>
    <p:sldId id="259" r:id="rId89"/>
    <p:sldId id="260" r:id="rId90"/>
    <p:sldId id="727" r:id="rId91"/>
    <p:sldId id="728" r:id="rId92"/>
    <p:sldId id="729" r:id="rId93"/>
    <p:sldId id="567" r:id="rId94"/>
    <p:sldId id="568" r:id="rId95"/>
    <p:sldId id="557" r:id="rId96"/>
    <p:sldId id="392" r:id="rId97"/>
    <p:sldId id="626" r:id="rId98"/>
    <p:sldId id="633" r:id="rId99"/>
    <p:sldId id="490" r:id="rId100"/>
    <p:sldId id="609" r:id="rId101"/>
    <p:sldId id="614" r:id="rId102"/>
    <p:sldId id="628" r:id="rId103"/>
    <p:sldId id="629" r:id="rId104"/>
    <p:sldId id="660" r:id="rId105"/>
    <p:sldId id="661" r:id="rId106"/>
    <p:sldId id="662" r:id="rId107"/>
    <p:sldId id="663" r:id="rId10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moy Dasgupta" initials="TD" lastIdx="1" clrIdx="0">
    <p:extLst>
      <p:ext uri="{19B8F6BF-5375-455C-9EA6-DF929625EA0E}">
        <p15:presenceInfo xmlns:p15="http://schemas.microsoft.com/office/powerpoint/2012/main" userId="S-1-5-21-1004336348-1979792683-839522115-11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0000"/>
    <a:srgbClr val="FF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6404" autoAdjust="0"/>
  </p:normalViewPr>
  <p:slideViewPr>
    <p:cSldViewPr>
      <p:cViewPr varScale="1">
        <p:scale>
          <a:sx n="106" d="100"/>
          <a:sy n="106" d="100"/>
        </p:scale>
        <p:origin x="1086" y="114"/>
      </p:cViewPr>
      <p:guideLst>
        <p:guide orient="horz" pos="2160"/>
        <p:guide pos="2880"/>
      </p:guideLst>
    </p:cSldViewPr>
  </p:slideViewPr>
  <p:outlineViewPr>
    <p:cViewPr>
      <p:scale>
        <a:sx n="33" d="100"/>
        <a:sy n="33" d="100"/>
      </p:scale>
      <p:origin x="0" y="-2772"/>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slide" Target="slides/slide1.xml"/><Relationship Id="rId84" Type="http://schemas.openxmlformats.org/officeDocument/2006/relationships/slide" Target="slides/slide17.xml"/><Relationship Id="rId89" Type="http://schemas.openxmlformats.org/officeDocument/2006/relationships/slide" Target="slides/slide22.xml"/><Relationship Id="rId112" Type="http://schemas.openxmlformats.org/officeDocument/2006/relationships/presProps" Target="presProps.xml"/><Relationship Id="rId16" Type="http://schemas.openxmlformats.org/officeDocument/2006/relationships/customXml" Target="../customXml/item16.xml"/><Relationship Id="rId107" Type="http://schemas.openxmlformats.org/officeDocument/2006/relationships/slide" Target="slides/slide40.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slide" Target="slides/slide7.xml"/><Relationship Id="rId79" Type="http://schemas.openxmlformats.org/officeDocument/2006/relationships/slide" Target="slides/slide12.xml"/><Relationship Id="rId102" Type="http://schemas.openxmlformats.org/officeDocument/2006/relationships/slide" Target="slides/slide35.xml"/><Relationship Id="rId5" Type="http://schemas.openxmlformats.org/officeDocument/2006/relationships/customXml" Target="../customXml/item5.xml"/><Relationship Id="rId90" Type="http://schemas.openxmlformats.org/officeDocument/2006/relationships/slide" Target="slides/slide23.xml"/><Relationship Id="rId95" Type="http://schemas.openxmlformats.org/officeDocument/2006/relationships/slide" Target="slides/slide28.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slide" Target="slides/slide2.xml"/><Relationship Id="rId113" Type="http://schemas.openxmlformats.org/officeDocument/2006/relationships/viewProps" Target="viewProps.xml"/><Relationship Id="rId80" Type="http://schemas.openxmlformats.org/officeDocument/2006/relationships/slide" Target="slides/slide13.xml"/><Relationship Id="rId85" Type="http://schemas.openxmlformats.org/officeDocument/2006/relationships/slide" Target="slides/slide18.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slide" Target="slides/slide36.xml"/><Relationship Id="rId108" Type="http://schemas.openxmlformats.org/officeDocument/2006/relationships/slide" Target="slides/slide41.xml"/><Relationship Id="rId54" Type="http://schemas.openxmlformats.org/officeDocument/2006/relationships/customXml" Target="../customXml/item54.xml"/><Relationship Id="rId70" Type="http://schemas.openxmlformats.org/officeDocument/2006/relationships/slide" Target="slides/slide3.xml"/><Relationship Id="rId75" Type="http://schemas.openxmlformats.org/officeDocument/2006/relationships/slide" Target="slides/slide8.xml"/><Relationship Id="rId91" Type="http://schemas.openxmlformats.org/officeDocument/2006/relationships/slide" Target="slides/slide24.xml"/><Relationship Id="rId96" Type="http://schemas.openxmlformats.org/officeDocument/2006/relationships/slide" Target="slides/slide29.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slide" Target="slides/slide39.xml"/><Relationship Id="rId114" Type="http://schemas.openxmlformats.org/officeDocument/2006/relationships/theme" Target="theme/theme1.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slide" Target="slides/slide6.xml"/><Relationship Id="rId78" Type="http://schemas.openxmlformats.org/officeDocument/2006/relationships/slide" Target="slides/slide11.xml"/><Relationship Id="rId81" Type="http://schemas.openxmlformats.org/officeDocument/2006/relationships/slide" Target="slides/slide14.xml"/><Relationship Id="rId86" Type="http://schemas.openxmlformats.org/officeDocument/2006/relationships/slide" Target="slides/slide19.xml"/><Relationship Id="rId94" Type="http://schemas.openxmlformats.org/officeDocument/2006/relationships/slide" Target="slides/slide27.xml"/><Relationship Id="rId99" Type="http://schemas.openxmlformats.org/officeDocument/2006/relationships/slide" Target="slides/slide32.xml"/><Relationship Id="rId101" Type="http://schemas.openxmlformats.org/officeDocument/2006/relationships/slide" Target="slides/slide34.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notesMaster" Target="notesMasters/notesMaster1.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9.xml"/><Relationship Id="rId97" Type="http://schemas.openxmlformats.org/officeDocument/2006/relationships/slide" Target="slides/slide30.xml"/><Relationship Id="rId104" Type="http://schemas.openxmlformats.org/officeDocument/2006/relationships/slide" Target="slides/slide37.xml"/><Relationship Id="rId7" Type="http://schemas.openxmlformats.org/officeDocument/2006/relationships/customXml" Target="../customXml/item7.xml"/><Relationship Id="rId71" Type="http://schemas.openxmlformats.org/officeDocument/2006/relationships/slide" Target="slides/slide4.xml"/><Relationship Id="rId92" Type="http://schemas.openxmlformats.org/officeDocument/2006/relationships/slide" Target="slides/slide25.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slide" Target="slides/slide20.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customXml" Target="../customXml/item61.xml"/><Relationship Id="rId82" Type="http://schemas.openxmlformats.org/officeDocument/2006/relationships/slide" Target="slides/slide15.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slide" Target="slides/slide10.xml"/><Relationship Id="rId100" Type="http://schemas.openxmlformats.org/officeDocument/2006/relationships/slide" Target="slides/slide33.xml"/><Relationship Id="rId105" Type="http://schemas.openxmlformats.org/officeDocument/2006/relationships/slide" Target="slides/slide38.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5.xml"/><Relationship Id="rId93" Type="http://schemas.openxmlformats.org/officeDocument/2006/relationships/slide" Target="slides/slide26.xml"/><Relationship Id="rId98" Type="http://schemas.openxmlformats.org/officeDocument/2006/relationships/slide" Target="slides/slide31.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slideMaster" Target="slideMasters/slideMaster1.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slide" Target="slides/slide16.xml"/><Relationship Id="rId88" Type="http://schemas.openxmlformats.org/officeDocument/2006/relationships/slide" Target="slides/slide21.xml"/><Relationship Id="rId11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40A326-B383-4AC8-9804-EF31E408D152}"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0673E744-EAA7-403B-AA87-D29F6C3D2A98}">
      <dgm:prSet phldrT="[Text]" custT="1"/>
      <dgm:spPr>
        <a:solidFill>
          <a:schemeClr val="bg1">
            <a:alpha val="0"/>
          </a:schemeClr>
        </a:solidFill>
      </dgm:spPr>
      <dgm:t>
        <a:bodyPr/>
        <a:lstStyle/>
        <a:p>
          <a:r>
            <a:rPr lang="en-US" sz="1400" b="1" dirty="0">
              <a:solidFill>
                <a:schemeClr val="tx1"/>
              </a:solidFill>
            </a:rPr>
            <a:t>3) Isolated Outlier Provider Location Review</a:t>
          </a:r>
        </a:p>
      </dgm:t>
    </dgm:pt>
    <dgm:pt modelId="{901A1B52-E8BE-45C7-B075-CAE9C299B2DD}" type="parTrans" cxnId="{BFB8A47E-00BA-4C16-805E-7D175D47E72A}">
      <dgm:prSet/>
      <dgm:spPr/>
      <dgm:t>
        <a:bodyPr/>
        <a:lstStyle/>
        <a:p>
          <a:endParaRPr lang="en-US"/>
        </a:p>
      </dgm:t>
    </dgm:pt>
    <dgm:pt modelId="{39AF9B8C-F309-4533-84E7-7DDB5C97D1A1}" type="sibTrans" cxnId="{BFB8A47E-00BA-4C16-805E-7D175D47E72A}">
      <dgm:prSet/>
      <dgm:spPr/>
      <dgm:t>
        <a:bodyPr/>
        <a:lstStyle/>
        <a:p>
          <a:endParaRPr lang="en-US"/>
        </a:p>
      </dgm:t>
    </dgm:pt>
    <dgm:pt modelId="{A42E471F-D011-4557-9AFE-ADD29627500B}">
      <dgm:prSet phldrT="[Text]" custT="1"/>
      <dgm:spPr/>
      <dgm:t>
        <a:bodyPr/>
        <a:lstStyle/>
        <a:p>
          <a:r>
            <a:rPr lang="en-US" sz="1400" dirty="0">
              <a:solidFill>
                <a:schemeClr val="bg1"/>
              </a:solidFill>
            </a:rPr>
            <a:t>4) Plan Certification Review</a:t>
          </a:r>
        </a:p>
        <a:p>
          <a:r>
            <a:rPr lang="en-US" sz="1400" dirty="0">
              <a:solidFill>
                <a:schemeClr val="bg1"/>
              </a:solidFill>
            </a:rPr>
            <a:t>(SERFF)</a:t>
          </a:r>
        </a:p>
      </dgm:t>
    </dgm:pt>
    <dgm:pt modelId="{0D63E557-3AEC-4224-915B-2A72D8576423}" type="parTrans" cxnId="{7C86E895-0B16-409B-8D5D-2D193D2EF633}">
      <dgm:prSet/>
      <dgm:spPr/>
      <dgm:t>
        <a:bodyPr/>
        <a:lstStyle/>
        <a:p>
          <a:endParaRPr lang="en-US"/>
        </a:p>
      </dgm:t>
    </dgm:pt>
    <dgm:pt modelId="{E58877D2-858A-41B3-840B-E47D627A2EA0}" type="sibTrans" cxnId="{7C86E895-0B16-409B-8D5D-2D193D2EF633}">
      <dgm:prSet/>
      <dgm:spPr/>
      <dgm:t>
        <a:bodyPr/>
        <a:lstStyle/>
        <a:p>
          <a:endParaRPr lang="en-US"/>
        </a:p>
      </dgm:t>
    </dgm:pt>
    <dgm:pt modelId="{52A6D7C4-2EE7-4983-8B3A-EBD543483390}">
      <dgm:prSet phldrT="[Text]" custT="1"/>
      <dgm:spPr/>
      <dgm:t>
        <a:bodyPr/>
        <a:lstStyle/>
        <a:p>
          <a:r>
            <a:rPr lang="en-US" sz="1400" dirty="0">
              <a:solidFill>
                <a:schemeClr val="bg1"/>
              </a:solidFill>
            </a:rPr>
            <a:t>4) Objection Justifications &amp; Final Determination Report</a:t>
          </a:r>
        </a:p>
      </dgm:t>
    </dgm:pt>
    <dgm:pt modelId="{0992AE36-E129-4DE3-9E49-B59F74C694B7}" type="parTrans" cxnId="{AD14B543-0061-42AC-8982-1086F799A07F}">
      <dgm:prSet/>
      <dgm:spPr/>
      <dgm:t>
        <a:bodyPr/>
        <a:lstStyle/>
        <a:p>
          <a:endParaRPr lang="en-US"/>
        </a:p>
      </dgm:t>
    </dgm:pt>
    <dgm:pt modelId="{9706F0D0-D687-48CA-A7D0-33819E0C41BD}" type="sibTrans" cxnId="{AD14B543-0061-42AC-8982-1086F799A07F}">
      <dgm:prSet/>
      <dgm:spPr/>
      <dgm:t>
        <a:bodyPr/>
        <a:lstStyle/>
        <a:p>
          <a:endParaRPr lang="en-US"/>
        </a:p>
      </dgm:t>
    </dgm:pt>
    <dgm:pt modelId="{91766C87-C3E1-4E01-804B-084B33986D15}">
      <dgm:prSet phldrT="[Text]" custT="1"/>
      <dgm:spPr/>
      <dgm:t>
        <a:bodyPr/>
        <a:lstStyle/>
        <a:p>
          <a:r>
            <a:rPr lang="en-US" sz="1400" dirty="0">
              <a:solidFill>
                <a:schemeClr val="bg1"/>
              </a:solidFill>
            </a:rPr>
            <a:t>1) Provider Type Definition Maintenance </a:t>
          </a:r>
        </a:p>
      </dgm:t>
    </dgm:pt>
    <dgm:pt modelId="{D65ED32F-CF63-4340-BABA-6276D6272C5F}" type="parTrans" cxnId="{36E5B284-673A-4295-B49A-5AD646C9AAFB}">
      <dgm:prSet/>
      <dgm:spPr/>
      <dgm:t>
        <a:bodyPr/>
        <a:lstStyle/>
        <a:p>
          <a:endParaRPr lang="en-US"/>
        </a:p>
      </dgm:t>
    </dgm:pt>
    <dgm:pt modelId="{4959B525-A5A8-42AF-8FE4-E9EF31F96555}" type="sibTrans" cxnId="{36E5B284-673A-4295-B49A-5AD646C9AAFB}">
      <dgm:prSet/>
      <dgm:spPr/>
      <dgm:t>
        <a:bodyPr/>
        <a:lstStyle/>
        <a:p>
          <a:endParaRPr lang="en-US"/>
        </a:p>
      </dgm:t>
    </dgm:pt>
    <dgm:pt modelId="{A64B7633-46B5-4FF4-A183-E094113A1480}">
      <dgm:prSet phldrT="[Text]" custT="1"/>
      <dgm:spPr/>
      <dgm:t>
        <a:bodyPr/>
        <a:lstStyle/>
        <a:p>
          <a:r>
            <a:rPr lang="en-US" sz="1400" dirty="0">
              <a:solidFill>
                <a:schemeClr val="bg1"/>
              </a:solidFill>
            </a:rPr>
            <a:t>2) 2026</a:t>
          </a:r>
        </a:p>
        <a:p>
          <a:r>
            <a:rPr lang="en-US" sz="1400" dirty="0">
              <a:solidFill>
                <a:schemeClr val="bg1"/>
              </a:solidFill>
            </a:rPr>
            <a:t>PTNP Data Maintenance</a:t>
          </a:r>
        </a:p>
        <a:p>
          <a:r>
            <a:rPr lang="en-US" sz="1400" dirty="0">
              <a:solidFill>
                <a:schemeClr val="bg1"/>
              </a:solidFill>
            </a:rPr>
            <a:t>(Round1)</a:t>
          </a:r>
        </a:p>
      </dgm:t>
    </dgm:pt>
    <dgm:pt modelId="{01EE1C1F-E736-44D7-9C08-BE960D1AFFAA}" type="parTrans" cxnId="{E5104120-8FBD-494C-9ADF-3FFB94A774B6}">
      <dgm:prSet/>
      <dgm:spPr/>
      <dgm:t>
        <a:bodyPr/>
        <a:lstStyle/>
        <a:p>
          <a:endParaRPr lang="en-US"/>
        </a:p>
      </dgm:t>
    </dgm:pt>
    <dgm:pt modelId="{47268531-D3D6-431A-9DB2-125726AA535A}" type="sibTrans" cxnId="{E5104120-8FBD-494C-9ADF-3FFB94A774B6}">
      <dgm:prSet/>
      <dgm:spPr/>
      <dgm:t>
        <a:bodyPr/>
        <a:lstStyle/>
        <a:p>
          <a:endParaRPr lang="en-US"/>
        </a:p>
      </dgm:t>
    </dgm:pt>
    <dgm:pt modelId="{2FDB2B98-2F95-4523-A9F3-9BF755C9BCC7}">
      <dgm:prSet phldrT="[Text]" custT="1"/>
      <dgm:spPr/>
      <dgm:t>
        <a:bodyPr/>
        <a:lstStyle/>
        <a:p>
          <a:r>
            <a:rPr lang="en-US" sz="1400" dirty="0">
              <a:solidFill>
                <a:schemeClr val="bg1"/>
              </a:solidFill>
            </a:rPr>
            <a:t>2) 2026</a:t>
          </a:r>
        </a:p>
        <a:p>
          <a:r>
            <a:rPr lang="en-US" sz="1400" dirty="0">
              <a:solidFill>
                <a:schemeClr val="bg1"/>
              </a:solidFill>
            </a:rPr>
            <a:t>PTNP Data Maintenance</a:t>
          </a:r>
        </a:p>
        <a:p>
          <a:r>
            <a:rPr lang="en-US" sz="1400" dirty="0">
              <a:solidFill>
                <a:schemeClr val="bg1"/>
              </a:solidFill>
            </a:rPr>
            <a:t>(Round 2)</a:t>
          </a:r>
        </a:p>
      </dgm:t>
    </dgm:pt>
    <dgm:pt modelId="{A0A62B72-6B7C-4E25-B01C-BB2DACDFE7F5}" type="sibTrans" cxnId="{F52CCB16-5F5F-4526-917D-812F5B0D3EB4}">
      <dgm:prSet/>
      <dgm:spPr/>
      <dgm:t>
        <a:bodyPr/>
        <a:lstStyle/>
        <a:p>
          <a:endParaRPr lang="en-US"/>
        </a:p>
      </dgm:t>
    </dgm:pt>
    <dgm:pt modelId="{9A769430-0F94-449F-820B-683C1F392AA7}" type="parTrans" cxnId="{F52CCB16-5F5F-4526-917D-812F5B0D3EB4}">
      <dgm:prSet/>
      <dgm:spPr/>
      <dgm:t>
        <a:bodyPr/>
        <a:lstStyle/>
        <a:p>
          <a:endParaRPr lang="en-US"/>
        </a:p>
      </dgm:t>
    </dgm:pt>
    <dgm:pt modelId="{C770DEB4-2CC5-4806-BE21-AEF57213A2ED}" type="pres">
      <dgm:prSet presAssocID="{8740A326-B383-4AC8-9804-EF31E408D152}" presName="cycle" presStyleCnt="0">
        <dgm:presLayoutVars>
          <dgm:dir/>
          <dgm:resizeHandles val="exact"/>
        </dgm:presLayoutVars>
      </dgm:prSet>
      <dgm:spPr/>
    </dgm:pt>
    <dgm:pt modelId="{D9E7F2AE-85D5-4221-92B8-833FCF382CD5}" type="pres">
      <dgm:prSet presAssocID="{0673E744-EAA7-403B-AA87-D29F6C3D2A98}" presName="dummy" presStyleCnt="0"/>
      <dgm:spPr/>
    </dgm:pt>
    <dgm:pt modelId="{EC8B43E8-7A49-441B-B08D-8EE4BE553594}" type="pres">
      <dgm:prSet presAssocID="{0673E744-EAA7-403B-AA87-D29F6C3D2A98}" presName="node" presStyleLbl="revTx" presStyleIdx="0" presStyleCnt="6" custScaleX="81236" custScaleY="75428">
        <dgm:presLayoutVars>
          <dgm:bulletEnabled val="1"/>
        </dgm:presLayoutVars>
      </dgm:prSet>
      <dgm:spPr/>
    </dgm:pt>
    <dgm:pt modelId="{D860D724-C8E2-4757-A378-977517286BDF}" type="pres">
      <dgm:prSet presAssocID="{39AF9B8C-F309-4533-84E7-7DDB5C97D1A1}" presName="sibTrans" presStyleLbl="node1" presStyleIdx="0" presStyleCnt="6"/>
      <dgm:spPr/>
    </dgm:pt>
    <dgm:pt modelId="{3362BC60-0BAC-4874-ACD9-36BEB972F910}" type="pres">
      <dgm:prSet presAssocID="{A42E471F-D011-4557-9AFE-ADD29627500B}" presName="dummy" presStyleCnt="0"/>
      <dgm:spPr/>
    </dgm:pt>
    <dgm:pt modelId="{75C3A60C-8E50-4081-955A-9FF8E9F64309}" type="pres">
      <dgm:prSet presAssocID="{A42E471F-D011-4557-9AFE-ADD29627500B}" presName="node" presStyleLbl="revTx" presStyleIdx="1" presStyleCnt="6" custRadScaleRad="104526" custRadScaleInc="-6420">
        <dgm:presLayoutVars>
          <dgm:bulletEnabled val="1"/>
        </dgm:presLayoutVars>
      </dgm:prSet>
      <dgm:spPr/>
    </dgm:pt>
    <dgm:pt modelId="{5414F60A-D265-4E28-AF4E-B9EBF88FEE1E}" type="pres">
      <dgm:prSet presAssocID="{E58877D2-858A-41B3-840B-E47D627A2EA0}" presName="sibTrans" presStyleLbl="node1" presStyleIdx="1" presStyleCnt="6"/>
      <dgm:spPr/>
    </dgm:pt>
    <dgm:pt modelId="{43BA703E-6121-49B2-9323-D22F31B10E86}" type="pres">
      <dgm:prSet presAssocID="{52A6D7C4-2EE7-4983-8B3A-EBD543483390}" presName="dummy" presStyleCnt="0"/>
      <dgm:spPr/>
    </dgm:pt>
    <dgm:pt modelId="{0C9E19EF-518F-4A32-A3EF-AA66EFAD1F1A}" type="pres">
      <dgm:prSet presAssocID="{52A6D7C4-2EE7-4983-8B3A-EBD543483390}" presName="node" presStyleLbl="revTx" presStyleIdx="2" presStyleCnt="6">
        <dgm:presLayoutVars>
          <dgm:bulletEnabled val="1"/>
        </dgm:presLayoutVars>
      </dgm:prSet>
      <dgm:spPr/>
    </dgm:pt>
    <dgm:pt modelId="{473BF8E0-79C3-4839-912C-8DB7DE50CF08}" type="pres">
      <dgm:prSet presAssocID="{9706F0D0-D687-48CA-A7D0-33819E0C41BD}" presName="sibTrans" presStyleLbl="node1" presStyleIdx="2" presStyleCnt="6"/>
      <dgm:spPr/>
    </dgm:pt>
    <dgm:pt modelId="{18246E75-64FA-43B1-8706-78571B0393BC}" type="pres">
      <dgm:prSet presAssocID="{2FDB2B98-2F95-4523-A9F3-9BF755C9BCC7}" presName="dummy" presStyleCnt="0"/>
      <dgm:spPr/>
    </dgm:pt>
    <dgm:pt modelId="{1D6BD8BB-67C6-4888-9061-86748A21F66B}" type="pres">
      <dgm:prSet presAssocID="{2FDB2B98-2F95-4523-A9F3-9BF755C9BCC7}" presName="node" presStyleLbl="revTx" presStyleIdx="3" presStyleCnt="6" custScaleX="140002">
        <dgm:presLayoutVars>
          <dgm:bulletEnabled val="1"/>
        </dgm:presLayoutVars>
      </dgm:prSet>
      <dgm:spPr/>
    </dgm:pt>
    <dgm:pt modelId="{788059B4-3D51-4977-916F-8299AAC80D83}" type="pres">
      <dgm:prSet presAssocID="{A0A62B72-6B7C-4E25-B01C-BB2DACDFE7F5}" presName="sibTrans" presStyleLbl="node1" presStyleIdx="3" presStyleCnt="6"/>
      <dgm:spPr/>
    </dgm:pt>
    <dgm:pt modelId="{A21C9CFF-9983-4E60-B98A-5D3B247645DB}" type="pres">
      <dgm:prSet presAssocID="{91766C87-C3E1-4E01-804B-084B33986D15}" presName="dummy" presStyleCnt="0"/>
      <dgm:spPr/>
    </dgm:pt>
    <dgm:pt modelId="{8A58F0D2-2748-4824-BCB5-89C0CC29D7D2}" type="pres">
      <dgm:prSet presAssocID="{91766C87-C3E1-4E01-804B-084B33986D15}" presName="node" presStyleLbl="revTx" presStyleIdx="4" presStyleCnt="6">
        <dgm:presLayoutVars>
          <dgm:bulletEnabled val="1"/>
        </dgm:presLayoutVars>
      </dgm:prSet>
      <dgm:spPr/>
    </dgm:pt>
    <dgm:pt modelId="{BBE78633-4F02-438A-AE5E-BDF568EC5112}" type="pres">
      <dgm:prSet presAssocID="{4959B525-A5A8-42AF-8FE4-E9EF31F96555}" presName="sibTrans" presStyleLbl="node1" presStyleIdx="4" presStyleCnt="6"/>
      <dgm:spPr/>
    </dgm:pt>
    <dgm:pt modelId="{18C93A70-E06C-4C9D-AB9A-FC0D7747123D}" type="pres">
      <dgm:prSet presAssocID="{A64B7633-46B5-4FF4-A183-E094113A1480}" presName="dummy" presStyleCnt="0"/>
      <dgm:spPr/>
    </dgm:pt>
    <dgm:pt modelId="{2506B3EC-625D-418F-8F24-FF34E309908C}" type="pres">
      <dgm:prSet presAssocID="{A64B7633-46B5-4FF4-A183-E094113A1480}" presName="node" presStyleLbl="revTx" presStyleIdx="5" presStyleCnt="6" custScaleX="125037" custRadScaleRad="100427" custRadScaleInc="-18092">
        <dgm:presLayoutVars>
          <dgm:bulletEnabled val="1"/>
        </dgm:presLayoutVars>
      </dgm:prSet>
      <dgm:spPr/>
    </dgm:pt>
    <dgm:pt modelId="{34C99D63-75F3-4C28-B7C1-EA1BC72EA22D}" type="pres">
      <dgm:prSet presAssocID="{47268531-D3D6-431A-9DB2-125726AA535A}" presName="sibTrans" presStyleLbl="node1" presStyleIdx="5" presStyleCnt="6"/>
      <dgm:spPr/>
    </dgm:pt>
  </dgm:ptLst>
  <dgm:cxnLst>
    <dgm:cxn modelId="{EBA67B01-27E5-471E-931F-E434C9CAE0A7}" type="presOf" srcId="{39AF9B8C-F309-4533-84E7-7DDB5C97D1A1}" destId="{D860D724-C8E2-4757-A378-977517286BDF}" srcOrd="0" destOrd="0" presId="urn:microsoft.com/office/officeart/2005/8/layout/cycle1"/>
    <dgm:cxn modelId="{E078450F-48D1-4712-BD0D-E9534D2FECCC}" type="presOf" srcId="{52A6D7C4-2EE7-4983-8B3A-EBD543483390}" destId="{0C9E19EF-518F-4A32-A3EF-AA66EFAD1F1A}" srcOrd="0" destOrd="0" presId="urn:microsoft.com/office/officeart/2005/8/layout/cycle1"/>
    <dgm:cxn modelId="{5B17B510-E25C-43CA-9418-568F1C8005FA}" type="presOf" srcId="{9706F0D0-D687-48CA-A7D0-33819E0C41BD}" destId="{473BF8E0-79C3-4839-912C-8DB7DE50CF08}" srcOrd="0" destOrd="0" presId="urn:microsoft.com/office/officeart/2005/8/layout/cycle1"/>
    <dgm:cxn modelId="{F52CCB16-5F5F-4526-917D-812F5B0D3EB4}" srcId="{8740A326-B383-4AC8-9804-EF31E408D152}" destId="{2FDB2B98-2F95-4523-A9F3-9BF755C9BCC7}" srcOrd="3" destOrd="0" parTransId="{9A769430-0F94-449F-820B-683C1F392AA7}" sibTransId="{A0A62B72-6B7C-4E25-B01C-BB2DACDFE7F5}"/>
    <dgm:cxn modelId="{F42A661E-A3CC-4C44-A567-6E447A559635}" type="presOf" srcId="{8740A326-B383-4AC8-9804-EF31E408D152}" destId="{C770DEB4-2CC5-4806-BE21-AEF57213A2ED}" srcOrd="0" destOrd="0" presId="urn:microsoft.com/office/officeart/2005/8/layout/cycle1"/>
    <dgm:cxn modelId="{E5104120-8FBD-494C-9ADF-3FFB94A774B6}" srcId="{8740A326-B383-4AC8-9804-EF31E408D152}" destId="{A64B7633-46B5-4FF4-A183-E094113A1480}" srcOrd="5" destOrd="0" parTransId="{01EE1C1F-E736-44D7-9C08-BE960D1AFFAA}" sibTransId="{47268531-D3D6-431A-9DB2-125726AA535A}"/>
    <dgm:cxn modelId="{01FA982A-6E36-4EB9-A278-09978A6F53B0}" type="presOf" srcId="{0673E744-EAA7-403B-AA87-D29F6C3D2A98}" destId="{EC8B43E8-7A49-441B-B08D-8EE4BE553594}" srcOrd="0" destOrd="0" presId="urn:microsoft.com/office/officeart/2005/8/layout/cycle1"/>
    <dgm:cxn modelId="{0269123D-CDED-4977-BDD5-9DC3138E61BE}" type="presOf" srcId="{91766C87-C3E1-4E01-804B-084B33986D15}" destId="{8A58F0D2-2748-4824-BCB5-89C0CC29D7D2}" srcOrd="0" destOrd="0" presId="urn:microsoft.com/office/officeart/2005/8/layout/cycle1"/>
    <dgm:cxn modelId="{95A72C43-0681-402E-A4CB-2EC078618B1B}" type="presOf" srcId="{2FDB2B98-2F95-4523-A9F3-9BF755C9BCC7}" destId="{1D6BD8BB-67C6-4888-9061-86748A21F66B}" srcOrd="0" destOrd="0" presId="urn:microsoft.com/office/officeart/2005/8/layout/cycle1"/>
    <dgm:cxn modelId="{AD14B543-0061-42AC-8982-1086F799A07F}" srcId="{8740A326-B383-4AC8-9804-EF31E408D152}" destId="{52A6D7C4-2EE7-4983-8B3A-EBD543483390}" srcOrd="2" destOrd="0" parTransId="{0992AE36-E129-4DE3-9E49-B59F74C694B7}" sibTransId="{9706F0D0-D687-48CA-A7D0-33819E0C41BD}"/>
    <dgm:cxn modelId="{EA33AC78-A0E2-4C9B-8F02-B44380384745}" type="presOf" srcId="{A42E471F-D011-4557-9AFE-ADD29627500B}" destId="{75C3A60C-8E50-4081-955A-9FF8E9F64309}" srcOrd="0" destOrd="0" presId="urn:microsoft.com/office/officeart/2005/8/layout/cycle1"/>
    <dgm:cxn modelId="{BFB8A47E-00BA-4C16-805E-7D175D47E72A}" srcId="{8740A326-B383-4AC8-9804-EF31E408D152}" destId="{0673E744-EAA7-403B-AA87-D29F6C3D2A98}" srcOrd="0" destOrd="0" parTransId="{901A1B52-E8BE-45C7-B075-CAE9C299B2DD}" sibTransId="{39AF9B8C-F309-4533-84E7-7DDB5C97D1A1}"/>
    <dgm:cxn modelId="{36E5B284-673A-4295-B49A-5AD646C9AAFB}" srcId="{8740A326-B383-4AC8-9804-EF31E408D152}" destId="{91766C87-C3E1-4E01-804B-084B33986D15}" srcOrd="4" destOrd="0" parTransId="{D65ED32F-CF63-4340-BABA-6276D6272C5F}" sibTransId="{4959B525-A5A8-42AF-8FE4-E9EF31F96555}"/>
    <dgm:cxn modelId="{32475487-76B8-4B0A-8ECA-D9B26881C7D5}" type="presOf" srcId="{A64B7633-46B5-4FF4-A183-E094113A1480}" destId="{2506B3EC-625D-418F-8F24-FF34E309908C}" srcOrd="0" destOrd="0" presId="urn:microsoft.com/office/officeart/2005/8/layout/cycle1"/>
    <dgm:cxn modelId="{095E9187-43A4-45CD-B6B9-CEA9371B6360}" type="presOf" srcId="{A0A62B72-6B7C-4E25-B01C-BB2DACDFE7F5}" destId="{788059B4-3D51-4977-916F-8299AAC80D83}" srcOrd="0" destOrd="0" presId="urn:microsoft.com/office/officeart/2005/8/layout/cycle1"/>
    <dgm:cxn modelId="{C9B7FC92-3C13-4E30-BE2B-B7AEAA430D5A}" type="presOf" srcId="{47268531-D3D6-431A-9DB2-125726AA535A}" destId="{34C99D63-75F3-4C28-B7C1-EA1BC72EA22D}" srcOrd="0" destOrd="0" presId="urn:microsoft.com/office/officeart/2005/8/layout/cycle1"/>
    <dgm:cxn modelId="{7C86E895-0B16-409B-8D5D-2D193D2EF633}" srcId="{8740A326-B383-4AC8-9804-EF31E408D152}" destId="{A42E471F-D011-4557-9AFE-ADD29627500B}" srcOrd="1" destOrd="0" parTransId="{0D63E557-3AEC-4224-915B-2A72D8576423}" sibTransId="{E58877D2-858A-41B3-840B-E47D627A2EA0}"/>
    <dgm:cxn modelId="{4D2BDBB5-FEE9-4A04-8821-DA3302F948D1}" type="presOf" srcId="{E58877D2-858A-41B3-840B-E47D627A2EA0}" destId="{5414F60A-D265-4E28-AF4E-B9EBF88FEE1E}" srcOrd="0" destOrd="0" presId="urn:microsoft.com/office/officeart/2005/8/layout/cycle1"/>
    <dgm:cxn modelId="{FE246CD6-6C2C-41B7-8032-65250F318542}" type="presOf" srcId="{4959B525-A5A8-42AF-8FE4-E9EF31F96555}" destId="{BBE78633-4F02-438A-AE5E-BDF568EC5112}" srcOrd="0" destOrd="0" presId="urn:microsoft.com/office/officeart/2005/8/layout/cycle1"/>
    <dgm:cxn modelId="{5287C587-B9B4-4F79-871D-99880E7587D8}" type="presParOf" srcId="{C770DEB4-2CC5-4806-BE21-AEF57213A2ED}" destId="{D9E7F2AE-85D5-4221-92B8-833FCF382CD5}" srcOrd="0" destOrd="0" presId="urn:microsoft.com/office/officeart/2005/8/layout/cycle1"/>
    <dgm:cxn modelId="{B8FCAD41-99B9-4E6C-99EE-C9D7569AE84C}" type="presParOf" srcId="{C770DEB4-2CC5-4806-BE21-AEF57213A2ED}" destId="{EC8B43E8-7A49-441B-B08D-8EE4BE553594}" srcOrd="1" destOrd="0" presId="urn:microsoft.com/office/officeart/2005/8/layout/cycle1"/>
    <dgm:cxn modelId="{3871A4A5-111C-4C99-AD0C-B9E4399F0E56}" type="presParOf" srcId="{C770DEB4-2CC5-4806-BE21-AEF57213A2ED}" destId="{D860D724-C8E2-4757-A378-977517286BDF}" srcOrd="2" destOrd="0" presId="urn:microsoft.com/office/officeart/2005/8/layout/cycle1"/>
    <dgm:cxn modelId="{3BE6AF9A-EF7E-4410-9CED-799240399B54}" type="presParOf" srcId="{C770DEB4-2CC5-4806-BE21-AEF57213A2ED}" destId="{3362BC60-0BAC-4874-ACD9-36BEB972F910}" srcOrd="3" destOrd="0" presId="urn:microsoft.com/office/officeart/2005/8/layout/cycle1"/>
    <dgm:cxn modelId="{51C247D2-6231-468A-86BA-E2B01F9B2C11}" type="presParOf" srcId="{C770DEB4-2CC5-4806-BE21-AEF57213A2ED}" destId="{75C3A60C-8E50-4081-955A-9FF8E9F64309}" srcOrd="4" destOrd="0" presId="urn:microsoft.com/office/officeart/2005/8/layout/cycle1"/>
    <dgm:cxn modelId="{193BF4C8-857A-4354-9C82-DC71764A48FD}" type="presParOf" srcId="{C770DEB4-2CC5-4806-BE21-AEF57213A2ED}" destId="{5414F60A-D265-4E28-AF4E-B9EBF88FEE1E}" srcOrd="5" destOrd="0" presId="urn:microsoft.com/office/officeart/2005/8/layout/cycle1"/>
    <dgm:cxn modelId="{F9255CD6-CDF5-4695-8D4A-3E7576BB9CE7}" type="presParOf" srcId="{C770DEB4-2CC5-4806-BE21-AEF57213A2ED}" destId="{43BA703E-6121-49B2-9323-D22F31B10E86}" srcOrd="6" destOrd="0" presId="urn:microsoft.com/office/officeart/2005/8/layout/cycle1"/>
    <dgm:cxn modelId="{D20E9EAE-26B4-428D-BE40-76A23BEBDF52}" type="presParOf" srcId="{C770DEB4-2CC5-4806-BE21-AEF57213A2ED}" destId="{0C9E19EF-518F-4A32-A3EF-AA66EFAD1F1A}" srcOrd="7" destOrd="0" presId="urn:microsoft.com/office/officeart/2005/8/layout/cycle1"/>
    <dgm:cxn modelId="{1FE013B1-898C-4068-9F52-71462D953DDC}" type="presParOf" srcId="{C770DEB4-2CC5-4806-BE21-AEF57213A2ED}" destId="{473BF8E0-79C3-4839-912C-8DB7DE50CF08}" srcOrd="8" destOrd="0" presId="urn:microsoft.com/office/officeart/2005/8/layout/cycle1"/>
    <dgm:cxn modelId="{545F96C4-EA37-48D4-966F-491F349E6279}" type="presParOf" srcId="{C770DEB4-2CC5-4806-BE21-AEF57213A2ED}" destId="{18246E75-64FA-43B1-8706-78571B0393BC}" srcOrd="9" destOrd="0" presId="urn:microsoft.com/office/officeart/2005/8/layout/cycle1"/>
    <dgm:cxn modelId="{FC527D00-5C08-47FD-8531-5C5D94BBD314}" type="presParOf" srcId="{C770DEB4-2CC5-4806-BE21-AEF57213A2ED}" destId="{1D6BD8BB-67C6-4888-9061-86748A21F66B}" srcOrd="10" destOrd="0" presId="urn:microsoft.com/office/officeart/2005/8/layout/cycle1"/>
    <dgm:cxn modelId="{87BD53DD-A7DA-4E7B-99A2-922D37103833}" type="presParOf" srcId="{C770DEB4-2CC5-4806-BE21-AEF57213A2ED}" destId="{788059B4-3D51-4977-916F-8299AAC80D83}" srcOrd="11" destOrd="0" presId="urn:microsoft.com/office/officeart/2005/8/layout/cycle1"/>
    <dgm:cxn modelId="{2DF8170C-E377-407E-9610-02CF683E57E6}" type="presParOf" srcId="{C770DEB4-2CC5-4806-BE21-AEF57213A2ED}" destId="{A21C9CFF-9983-4E60-B98A-5D3B247645DB}" srcOrd="12" destOrd="0" presId="urn:microsoft.com/office/officeart/2005/8/layout/cycle1"/>
    <dgm:cxn modelId="{B718FC34-D517-4290-8B3A-EF8191949E45}" type="presParOf" srcId="{C770DEB4-2CC5-4806-BE21-AEF57213A2ED}" destId="{8A58F0D2-2748-4824-BCB5-89C0CC29D7D2}" srcOrd="13" destOrd="0" presId="urn:microsoft.com/office/officeart/2005/8/layout/cycle1"/>
    <dgm:cxn modelId="{30C3871F-5FB0-46D6-8FD7-27F4A122F7E4}" type="presParOf" srcId="{C770DEB4-2CC5-4806-BE21-AEF57213A2ED}" destId="{BBE78633-4F02-438A-AE5E-BDF568EC5112}" srcOrd="14" destOrd="0" presId="urn:microsoft.com/office/officeart/2005/8/layout/cycle1"/>
    <dgm:cxn modelId="{467F87A4-0D6A-4A27-8E8D-859B893B9F09}" type="presParOf" srcId="{C770DEB4-2CC5-4806-BE21-AEF57213A2ED}" destId="{18C93A70-E06C-4C9D-AB9A-FC0D7747123D}" srcOrd="15" destOrd="0" presId="urn:microsoft.com/office/officeart/2005/8/layout/cycle1"/>
    <dgm:cxn modelId="{778ED712-AC4C-4AAD-A9B3-2FB92CA1BABA}" type="presParOf" srcId="{C770DEB4-2CC5-4806-BE21-AEF57213A2ED}" destId="{2506B3EC-625D-418F-8F24-FF34E309908C}" srcOrd="16" destOrd="0" presId="urn:microsoft.com/office/officeart/2005/8/layout/cycle1"/>
    <dgm:cxn modelId="{45DCEEED-3209-4AB7-A837-C038C194C32E}" type="presParOf" srcId="{C770DEB4-2CC5-4806-BE21-AEF57213A2ED}" destId="{34C99D63-75F3-4C28-B7C1-EA1BC72EA22D}" srcOrd="17" destOrd="0" presId="urn:microsoft.com/office/officeart/2005/8/layout/cycle1"/>
  </dgm:cxnLst>
  <dgm:bg>
    <a:noFill/>
  </dgm:bg>
  <dgm:whole>
    <a:ln cap="rnd">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B43E8-7A49-441B-B08D-8EE4BE553594}">
      <dsp:nvSpPr>
        <dsp:cNvPr id="0" name=""/>
        <dsp:cNvSpPr/>
      </dsp:nvSpPr>
      <dsp:spPr>
        <a:xfrm>
          <a:off x="5216317" y="158967"/>
          <a:ext cx="955881" cy="887540"/>
        </a:xfrm>
        <a:prstGeom prst="rect">
          <a:avLst/>
        </a:prstGeom>
        <a:solidFill>
          <a:schemeClr val="bg1">
            <a:alpha val="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3) Isolated Outlier Provider Location Review</a:t>
          </a:r>
        </a:p>
      </dsp:txBody>
      <dsp:txXfrm>
        <a:off x="5216317" y="158967"/>
        <a:ext cx="955881" cy="887540"/>
      </dsp:txXfrm>
    </dsp:sp>
    <dsp:sp modelId="{D860D724-C8E2-4757-A378-977517286BDF}">
      <dsp:nvSpPr>
        <dsp:cNvPr id="0" name=""/>
        <dsp:cNvSpPr/>
      </dsp:nvSpPr>
      <dsp:spPr>
        <a:xfrm>
          <a:off x="1669614" y="141776"/>
          <a:ext cx="5748176" cy="5748176"/>
        </a:xfrm>
        <a:prstGeom prst="circularArrow">
          <a:avLst>
            <a:gd name="adj1" fmla="val 3992"/>
            <a:gd name="adj2" fmla="val 250417"/>
            <a:gd name="adj3" fmla="val 20300012"/>
            <a:gd name="adj4" fmla="val 18500096"/>
            <a:gd name="adj5" fmla="val 46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C3A60C-8E50-4081-955A-9FF8E9F64309}">
      <dsp:nvSpPr>
        <dsp:cNvPr id="0" name=""/>
        <dsp:cNvSpPr/>
      </dsp:nvSpPr>
      <dsp:spPr>
        <a:xfrm>
          <a:off x="6536821" y="2226669"/>
          <a:ext cx="1176672" cy="1176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4) Plan Certification Review</a:t>
          </a:r>
        </a:p>
        <a:p>
          <a:pPr marL="0" lvl="0" indent="0" algn="ctr" defTabSz="622300">
            <a:lnSpc>
              <a:spcPct val="90000"/>
            </a:lnSpc>
            <a:spcBef>
              <a:spcPct val="0"/>
            </a:spcBef>
            <a:spcAft>
              <a:spcPct val="35000"/>
            </a:spcAft>
            <a:buNone/>
          </a:pPr>
          <a:r>
            <a:rPr lang="en-US" sz="1400" kern="1200" dirty="0">
              <a:solidFill>
                <a:schemeClr val="bg1"/>
              </a:solidFill>
            </a:rPr>
            <a:t>(SERFF)</a:t>
          </a:r>
        </a:p>
      </dsp:txBody>
      <dsp:txXfrm>
        <a:off x="6536821" y="2226669"/>
        <a:ext cx="1176672" cy="1176672"/>
      </dsp:txXfrm>
    </dsp:sp>
    <dsp:sp modelId="{5414F60A-D265-4E28-AF4E-B9EBF88FEE1E}">
      <dsp:nvSpPr>
        <dsp:cNvPr id="0" name=""/>
        <dsp:cNvSpPr/>
      </dsp:nvSpPr>
      <dsp:spPr>
        <a:xfrm>
          <a:off x="1664377" y="-149223"/>
          <a:ext cx="5748176" cy="5748176"/>
        </a:xfrm>
        <a:prstGeom prst="circularArrow">
          <a:avLst>
            <a:gd name="adj1" fmla="val 3992"/>
            <a:gd name="adj2" fmla="val 250417"/>
            <a:gd name="adj3" fmla="val 2651868"/>
            <a:gd name="adj4" fmla="val 898568"/>
            <a:gd name="adj5" fmla="val 46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9E19EF-518F-4A32-A3EF-AA66EFAD1F1A}">
      <dsp:nvSpPr>
        <dsp:cNvPr id="0" name=""/>
        <dsp:cNvSpPr/>
      </dsp:nvSpPr>
      <dsp:spPr>
        <a:xfrm>
          <a:off x="5105921" y="4561929"/>
          <a:ext cx="1176672" cy="1176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4) Objection Justifications &amp; Final Determination Report</a:t>
          </a:r>
        </a:p>
      </dsp:txBody>
      <dsp:txXfrm>
        <a:off x="5105921" y="4561929"/>
        <a:ext cx="1176672" cy="1176672"/>
      </dsp:txXfrm>
    </dsp:sp>
    <dsp:sp modelId="{473BF8E0-79C3-4839-912C-8DB7DE50CF08}">
      <dsp:nvSpPr>
        <dsp:cNvPr id="0" name=""/>
        <dsp:cNvSpPr/>
      </dsp:nvSpPr>
      <dsp:spPr>
        <a:xfrm>
          <a:off x="1507411" y="2413"/>
          <a:ext cx="5748176" cy="5748176"/>
        </a:xfrm>
        <a:prstGeom prst="circularArrow">
          <a:avLst>
            <a:gd name="adj1" fmla="val 3992"/>
            <a:gd name="adj2" fmla="val 250417"/>
            <a:gd name="adj3" fmla="val 5793722"/>
            <a:gd name="adj4" fmla="val 4439003"/>
            <a:gd name="adj5" fmla="val 46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6BD8BB-67C6-4888-9061-86748A21F66B}">
      <dsp:nvSpPr>
        <dsp:cNvPr id="0" name=""/>
        <dsp:cNvSpPr/>
      </dsp:nvSpPr>
      <dsp:spPr>
        <a:xfrm>
          <a:off x="2245059" y="4561929"/>
          <a:ext cx="1647364" cy="1176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2) 2026</a:t>
          </a:r>
        </a:p>
        <a:p>
          <a:pPr marL="0" lvl="0" indent="0" algn="ctr" defTabSz="622300">
            <a:lnSpc>
              <a:spcPct val="90000"/>
            </a:lnSpc>
            <a:spcBef>
              <a:spcPct val="0"/>
            </a:spcBef>
            <a:spcAft>
              <a:spcPct val="35000"/>
            </a:spcAft>
            <a:buNone/>
          </a:pPr>
          <a:r>
            <a:rPr lang="en-US" sz="1400" kern="1200" dirty="0">
              <a:solidFill>
                <a:schemeClr val="bg1"/>
              </a:solidFill>
            </a:rPr>
            <a:t>PTNP Data Maintenance</a:t>
          </a:r>
        </a:p>
        <a:p>
          <a:pPr marL="0" lvl="0" indent="0" algn="ctr" defTabSz="622300">
            <a:lnSpc>
              <a:spcPct val="90000"/>
            </a:lnSpc>
            <a:spcBef>
              <a:spcPct val="0"/>
            </a:spcBef>
            <a:spcAft>
              <a:spcPct val="35000"/>
            </a:spcAft>
            <a:buNone/>
          </a:pPr>
          <a:r>
            <a:rPr lang="en-US" sz="1400" kern="1200" dirty="0">
              <a:solidFill>
                <a:schemeClr val="bg1"/>
              </a:solidFill>
            </a:rPr>
            <a:t>(Round 2)</a:t>
          </a:r>
        </a:p>
      </dsp:txBody>
      <dsp:txXfrm>
        <a:off x="2245059" y="4561929"/>
        <a:ext cx="1647364" cy="1176672"/>
      </dsp:txXfrm>
    </dsp:sp>
    <dsp:sp modelId="{788059B4-3D51-4977-916F-8299AAC80D83}">
      <dsp:nvSpPr>
        <dsp:cNvPr id="0" name=""/>
        <dsp:cNvSpPr/>
      </dsp:nvSpPr>
      <dsp:spPr>
        <a:xfrm>
          <a:off x="1507411" y="2413"/>
          <a:ext cx="5748176" cy="5748176"/>
        </a:xfrm>
        <a:prstGeom prst="circularArrow">
          <a:avLst>
            <a:gd name="adj1" fmla="val 3992"/>
            <a:gd name="adj2" fmla="val 250417"/>
            <a:gd name="adj3" fmla="val 9772642"/>
            <a:gd name="adj4" fmla="val 8403796"/>
            <a:gd name="adj5" fmla="val 46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58F0D2-2748-4824-BCB5-89C0CC29D7D2}">
      <dsp:nvSpPr>
        <dsp:cNvPr id="0" name=""/>
        <dsp:cNvSpPr/>
      </dsp:nvSpPr>
      <dsp:spPr>
        <a:xfrm>
          <a:off x="1167647" y="2288165"/>
          <a:ext cx="1176672" cy="1176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1) Provider Type Definition Maintenance </a:t>
          </a:r>
        </a:p>
      </dsp:txBody>
      <dsp:txXfrm>
        <a:off x="1167647" y="2288165"/>
        <a:ext cx="1176672" cy="1176672"/>
      </dsp:txXfrm>
    </dsp:sp>
    <dsp:sp modelId="{BBE78633-4F02-438A-AE5E-BDF568EC5112}">
      <dsp:nvSpPr>
        <dsp:cNvPr id="0" name=""/>
        <dsp:cNvSpPr/>
      </dsp:nvSpPr>
      <dsp:spPr>
        <a:xfrm>
          <a:off x="1513303" y="-23823"/>
          <a:ext cx="5748176" cy="5748176"/>
        </a:xfrm>
        <a:prstGeom prst="circularArrow">
          <a:avLst>
            <a:gd name="adj1" fmla="val 3992"/>
            <a:gd name="adj2" fmla="val 250417"/>
            <a:gd name="adj3" fmla="val 12771336"/>
            <a:gd name="adj4" fmla="val 11541732"/>
            <a:gd name="adj5" fmla="val 46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06B3EC-625D-418F-8F24-FF34E309908C}">
      <dsp:nvSpPr>
        <dsp:cNvPr id="0" name=""/>
        <dsp:cNvSpPr/>
      </dsp:nvSpPr>
      <dsp:spPr>
        <a:xfrm>
          <a:off x="2186014" y="92447"/>
          <a:ext cx="1471275" cy="1176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2) 2026</a:t>
          </a:r>
        </a:p>
        <a:p>
          <a:pPr marL="0" lvl="0" indent="0" algn="ctr" defTabSz="622300">
            <a:lnSpc>
              <a:spcPct val="90000"/>
            </a:lnSpc>
            <a:spcBef>
              <a:spcPct val="0"/>
            </a:spcBef>
            <a:spcAft>
              <a:spcPct val="35000"/>
            </a:spcAft>
            <a:buNone/>
          </a:pPr>
          <a:r>
            <a:rPr lang="en-US" sz="1400" kern="1200" dirty="0">
              <a:solidFill>
                <a:schemeClr val="bg1"/>
              </a:solidFill>
            </a:rPr>
            <a:t>PTNP Data Maintenance</a:t>
          </a:r>
        </a:p>
        <a:p>
          <a:pPr marL="0" lvl="0" indent="0" algn="ctr" defTabSz="622300">
            <a:lnSpc>
              <a:spcPct val="90000"/>
            </a:lnSpc>
            <a:spcBef>
              <a:spcPct val="0"/>
            </a:spcBef>
            <a:spcAft>
              <a:spcPct val="35000"/>
            </a:spcAft>
            <a:buNone/>
          </a:pPr>
          <a:r>
            <a:rPr lang="en-US" sz="1400" kern="1200" dirty="0">
              <a:solidFill>
                <a:schemeClr val="bg1"/>
              </a:solidFill>
            </a:rPr>
            <a:t>(Round1)</a:t>
          </a:r>
        </a:p>
      </dsp:txBody>
      <dsp:txXfrm>
        <a:off x="2186014" y="92447"/>
        <a:ext cx="1471275" cy="1176672"/>
      </dsp:txXfrm>
    </dsp:sp>
    <dsp:sp modelId="{34C99D63-75F3-4C28-B7C1-EA1BC72EA22D}">
      <dsp:nvSpPr>
        <dsp:cNvPr id="0" name=""/>
        <dsp:cNvSpPr/>
      </dsp:nvSpPr>
      <dsp:spPr>
        <a:xfrm>
          <a:off x="1488679" y="-3947"/>
          <a:ext cx="5748176" cy="5748176"/>
        </a:xfrm>
        <a:prstGeom prst="circularArrow">
          <a:avLst>
            <a:gd name="adj1" fmla="val 3992"/>
            <a:gd name="adj2" fmla="val 250417"/>
            <a:gd name="adj3" fmla="val 17087873"/>
            <a:gd name="adj4" fmla="val 15264783"/>
            <a:gd name="adj5" fmla="val 46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ED57E26-157F-4466-8F7B-C58235B388F7}" type="datetimeFigureOut">
              <a:rPr lang="en-US" smtClean="0"/>
              <a:t>6/25/2026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750B926-9E4E-4060-B899-646F20FD1D2A}" type="slidenum">
              <a:rPr lang="en-US" smtClean="0"/>
              <a:t>‹#›</a:t>
            </a:fld>
            <a:endParaRPr lang="en-US"/>
          </a:p>
        </p:txBody>
      </p:sp>
    </p:spTree>
    <p:extLst>
      <p:ext uri="{BB962C8B-B14F-4D97-AF65-F5344CB8AC3E}">
        <p14:creationId xmlns:p14="http://schemas.microsoft.com/office/powerpoint/2010/main" val="4043551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DBC372E-2839-478B-8543-BAC335393C62}" type="datetimeFigureOut">
              <a:rPr lang="en-US" smtClean="0"/>
              <a:t>6/25/2026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4205452-664C-4021-89DF-1D86850ECA2D}" type="slidenum">
              <a:rPr lang="en-US" smtClean="0"/>
              <a:t>‹#›</a:t>
            </a:fld>
            <a:endParaRPr lang="en-US"/>
          </a:p>
        </p:txBody>
      </p:sp>
    </p:spTree>
    <p:extLst>
      <p:ext uri="{BB962C8B-B14F-4D97-AF65-F5344CB8AC3E}">
        <p14:creationId xmlns:p14="http://schemas.microsoft.com/office/powerpoint/2010/main" val="2296936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fld id="{839441E1-704A-4BE8-8ED0-7952EEC49207}" type="slidenum">
              <a:rPr lang="en-US" altLang="en-US">
                <a:solidFill>
                  <a:srgbClr val="000000"/>
                </a:solidFill>
              </a:rPr>
              <a:pPr/>
              <a:t>1</a:t>
            </a:fld>
            <a:endParaRPr lang="en-US" altLang="en-US"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C032BC-5866-4C37-BE5F-B29F26D4C69E}" type="datetime1">
              <a:rPr lang="en-US" smtClean="0"/>
              <a:t>6/25/2026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142065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8FA5EF-8FE3-43E6-8B7C-1BF6BABF6CC4}" type="datetime1">
              <a:rPr lang="en-US" smtClean="0"/>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4076347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2F809-62D5-47AE-BC3F-95AEFE65AF21}" type="datetime1">
              <a:rPr lang="en-US" smtClean="0"/>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4245006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8000" cy="715962"/>
          </a:xfrm>
        </p:spPr>
        <p:txBody>
          <a:bodyPr>
            <a:normAutofit/>
          </a:bodyPr>
          <a:lstStyle>
            <a:lvl1pPr algn="l">
              <a:defRPr sz="2800">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457200" y="1143000"/>
            <a:ext cx="8229600" cy="4983163"/>
          </a:xfrm>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E21CBDD-1E69-4F61-866B-FA1AE16F3CC0}" type="datetime1">
              <a:rPr lang="en-US" smtClean="0"/>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4029376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568DDB-5B81-4801-84CA-424DAF5069B0}" type="datetime1">
              <a:rPr lang="en-US" smtClean="0"/>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2590370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D87047-40B2-4FF7-B4C9-EEEBCEA53785}" type="datetime1">
              <a:rPr lang="en-US" smtClean="0"/>
              <a:t>6/25/2026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906132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9FA7E-43C1-444C-BCB1-34732D68F42F}" type="datetime1">
              <a:rPr lang="en-US" smtClean="0"/>
              <a:t>6/25/2026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268834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78D2C8-54C0-440A-825B-09F17CF533BF}" type="datetime1">
              <a:rPr lang="en-US" smtClean="0"/>
              <a:t>6/25/2026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240374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58310-4713-4A89-889B-D53ED524B0F1}" type="datetime1">
              <a:rPr lang="en-US" smtClean="0"/>
              <a:t>6/25/2026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4145843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50D771-84A8-4AFD-99FA-6DCC0D407338}" type="datetime1">
              <a:rPr lang="en-US" smtClean="0"/>
              <a:t>6/25/2026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2760579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2DEB2C-504F-4360-A332-76EC723E4699}" type="datetime1">
              <a:rPr lang="en-US" smtClean="0"/>
              <a:t>6/25/2026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2497132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E80007-A3D2-478C-8745-0F0532D50CF4}" type="datetime1">
              <a:rPr lang="en-US" smtClean="0"/>
              <a:t>6/25/2026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BCB69-547C-4F68-819F-474A80AB012D}" type="slidenum">
              <a:rPr lang="en-US" smtClean="0"/>
              <a:t>‹#›</a:t>
            </a:fld>
            <a:endParaRPr lang="en-US"/>
          </a:p>
        </p:txBody>
      </p:sp>
      <p:pic>
        <p:nvPicPr>
          <p:cNvPr id="7"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738732" y="0"/>
            <a:ext cx="1377617" cy="82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1165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2800" kern="1200">
          <a:solidFill>
            <a:schemeClr val="tx1"/>
          </a:solidFill>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RHLD.DataOversight@arkansas.gov"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hyperlink" Target="http://rhld.insurance.arkansas.gov/Default/NetworkAdequacy"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Sandra.cook@arkansas.gov" TargetMode="Externa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jpeg"/><Relationship Id="rId4" Type="http://schemas.openxmlformats.org/officeDocument/2006/relationships/hyperlink" Target="mailto:RHLD.DataOversight@arkansas.gov"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rhld.insurance.arkansas.gov/Default/NetworkAdequacy"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rhld.insurance.arkansas.gov/Info/Public/Template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rhld.insurance.arkansas.gov/Info/Public/Templates" TargetMode="External"/><Relationship Id="rId2" Type="http://schemas.openxmlformats.org/officeDocument/2006/relationships/hyperlink" Target="http://rhld.insurance.arkansas.gov/Default/NetworkAdequacy"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qa.cienciavitae.pt/tutoriais/" TargetMode="External"/><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19" descr="C:\Users\tdasgupta\Documents\AID log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53399" y="5825719"/>
            <a:ext cx="976423" cy="97642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5760354"/>
            <a:ext cx="5334000" cy="954107"/>
          </a:xfrm>
          <a:prstGeom prst="rect">
            <a:avLst/>
          </a:prstGeom>
          <a:noFill/>
        </p:spPr>
        <p:txBody>
          <a:bodyPr wrap="square" rtlCol="0">
            <a:spAutoFit/>
          </a:bodyPr>
          <a:lstStyle/>
          <a:p>
            <a:r>
              <a:rPr lang="en-US" sz="1400" dirty="0">
                <a:latin typeface="Arial Black" panose="020B0A04020102020204" pitchFamily="34" charset="0"/>
              </a:rPr>
              <a:t>10:00 am-10:40 am Central</a:t>
            </a:r>
          </a:p>
          <a:p>
            <a:r>
              <a:rPr lang="en-US" sz="1400" dirty="0">
                <a:latin typeface="Arial Black" panose="020B0A04020102020204" pitchFamily="34" charset="0"/>
              </a:rPr>
              <a:t>June 25, 2026</a:t>
            </a:r>
          </a:p>
          <a:p>
            <a:r>
              <a:rPr lang="en-US" sz="1400" dirty="0">
                <a:latin typeface="Arial Black" panose="020B0A04020102020204" pitchFamily="34" charset="0"/>
              </a:rPr>
              <a:t>Compliance/Regulatory Health Link Division,</a:t>
            </a:r>
          </a:p>
          <a:p>
            <a:r>
              <a:rPr lang="en-US" sz="1400" dirty="0">
                <a:latin typeface="Arial Black" panose="020B0A04020102020204" pitchFamily="34" charset="0"/>
              </a:rPr>
              <a:t>Arkansas Insurance Dept., Dept. of Commerce </a:t>
            </a:r>
          </a:p>
        </p:txBody>
      </p:sp>
      <p:sp>
        <p:nvSpPr>
          <p:cNvPr id="5" name="TextBox 4"/>
          <p:cNvSpPr txBox="1"/>
          <p:nvPr/>
        </p:nvSpPr>
        <p:spPr>
          <a:xfrm>
            <a:off x="457200" y="914400"/>
            <a:ext cx="8382000" cy="3046988"/>
          </a:xfrm>
          <a:prstGeom prst="rect">
            <a:avLst/>
          </a:prstGeom>
          <a:noFill/>
        </p:spPr>
        <p:txBody>
          <a:bodyPr wrap="square" rtlCol="0">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7200" b="1" dirty="0">
                <a:latin typeface="Arial Unicode MS" panose="020B0604020202020204" pitchFamily="34" charset="-128"/>
                <a:ea typeface="Arial Unicode MS" panose="020B0604020202020204" pitchFamily="34" charset="-128"/>
                <a:cs typeface="Arial Unicode MS" panose="020B0604020202020204" pitchFamily="34" charset="-128"/>
              </a:rPr>
              <a:t>Network Adequacy </a:t>
            </a:r>
          </a:p>
          <a:p>
            <a:pPr algn="ctr"/>
            <a:r>
              <a:rPr lang="en-US" sz="4400" b="1" dirty="0">
                <a:latin typeface="Arial Unicode MS" panose="020B0604020202020204" pitchFamily="34" charset="-128"/>
                <a:ea typeface="Arial Unicode MS" panose="020B0604020202020204" pitchFamily="34" charset="-128"/>
                <a:cs typeface="Arial Unicode MS" panose="020B0604020202020204" pitchFamily="34" charset="-128"/>
              </a:rPr>
              <a:t>Data Governance &amp; Planning</a:t>
            </a:r>
          </a:p>
          <a:p>
            <a:pPr algn="ctr"/>
            <a:r>
              <a:rPr lang="en-US" sz="1600" b="1" dirty="0">
                <a:latin typeface="Arial Unicode MS" panose="020B0604020202020204" pitchFamily="34" charset="-128"/>
                <a:ea typeface="Arial Unicode MS" panose="020B0604020202020204" pitchFamily="34" charset="-128"/>
                <a:cs typeface="Arial Unicode MS" panose="020B0604020202020204" pitchFamily="34" charset="-128"/>
              </a:rPr>
              <a:t>(Presentation materials/recording will be available @ https://rhld.insurance.arkansas.gov/NetworkAdequacy)</a:t>
            </a:r>
            <a:endParaRPr lang="en-US" sz="28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ctr"/>
            <a:endParaRPr lang="en-US" sz="44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0401" y="5773749"/>
            <a:ext cx="1748199" cy="104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62DBCB69-547C-4F68-819F-474A80AB012D}" type="slidenum">
              <a:rPr lang="en-US" smtClean="0"/>
              <a:t>1</a:t>
            </a:fld>
            <a:endParaRPr lang="en-US"/>
          </a:p>
        </p:txBody>
      </p:sp>
    </p:spTree>
    <p:extLst>
      <p:ext uri="{BB962C8B-B14F-4D97-AF65-F5344CB8AC3E}">
        <p14:creationId xmlns:p14="http://schemas.microsoft.com/office/powerpoint/2010/main" val="328494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79DF5-EAF9-6C25-5EEA-4958E5D8BB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398C84-0079-F643-054C-B18C415D7937}"/>
              </a:ext>
            </a:extLst>
          </p:cNvPr>
          <p:cNvSpPr>
            <a:spLocks noGrp="1"/>
          </p:cNvSpPr>
          <p:nvPr>
            <p:ph type="title"/>
          </p:nvPr>
        </p:nvSpPr>
        <p:spPr/>
        <p:txBody>
          <a:bodyPr>
            <a:normAutofit/>
          </a:bodyPr>
          <a:lstStyle/>
          <a:p>
            <a:r>
              <a:rPr lang="en-US" dirty="0">
                <a:latin typeface="Aptos Black" panose="020B0004020202020204" pitchFamily="34" charset="0"/>
              </a:rPr>
              <a:t>Provider Location Code-cont’d</a:t>
            </a:r>
            <a:endParaRPr lang="en-US" dirty="0"/>
          </a:p>
        </p:txBody>
      </p:sp>
      <p:sp>
        <p:nvSpPr>
          <p:cNvPr id="3" name="Content Placeholder 2">
            <a:extLst>
              <a:ext uri="{FF2B5EF4-FFF2-40B4-BE49-F238E27FC236}">
                <a16:creationId xmlns:a16="http://schemas.microsoft.com/office/drawing/2014/main" id="{71DA574E-C42B-7AAB-7AB0-82F8FD02B4B5}"/>
              </a:ext>
            </a:extLst>
          </p:cNvPr>
          <p:cNvSpPr>
            <a:spLocks noGrp="1"/>
          </p:cNvSpPr>
          <p:nvPr>
            <p:ph idx="1"/>
          </p:nvPr>
        </p:nvSpPr>
        <p:spPr/>
        <p:txBody>
          <a:bodyPr>
            <a:normAutofit/>
          </a:bodyPr>
          <a:lstStyle/>
          <a:p>
            <a:r>
              <a:rPr lang="en-US" sz="2000" b="1" dirty="0"/>
              <a:t>Dr. Steven Wener, NPI 1114970084 was reported by issuers in PY2027 with 12 address variations. Geo-coding resolved all these variations to one location. </a:t>
            </a:r>
          </a:p>
        </p:txBody>
      </p:sp>
      <p:sp>
        <p:nvSpPr>
          <p:cNvPr id="4" name="Slide Number Placeholder 3">
            <a:extLst>
              <a:ext uri="{FF2B5EF4-FFF2-40B4-BE49-F238E27FC236}">
                <a16:creationId xmlns:a16="http://schemas.microsoft.com/office/drawing/2014/main" id="{71B128D1-C4E7-4923-4012-EB01E60C75DD}"/>
              </a:ext>
            </a:extLst>
          </p:cNvPr>
          <p:cNvSpPr>
            <a:spLocks noGrp="1"/>
          </p:cNvSpPr>
          <p:nvPr>
            <p:ph type="sldNum" sz="quarter" idx="12"/>
          </p:nvPr>
        </p:nvSpPr>
        <p:spPr/>
        <p:txBody>
          <a:bodyPr/>
          <a:lstStyle/>
          <a:p>
            <a:fld id="{62DBCB69-547C-4F68-819F-474A80AB012D}" type="slidenum">
              <a:rPr lang="en-US" smtClean="0"/>
              <a:t>10</a:t>
            </a:fld>
            <a:endParaRPr lang="en-US"/>
          </a:p>
        </p:txBody>
      </p:sp>
      <p:graphicFrame>
        <p:nvGraphicFramePr>
          <p:cNvPr id="5" name="Table 4">
            <a:extLst>
              <a:ext uri="{FF2B5EF4-FFF2-40B4-BE49-F238E27FC236}">
                <a16:creationId xmlns:a16="http://schemas.microsoft.com/office/drawing/2014/main" id="{FE8C7E20-8192-F01D-2F66-45B0575B44D9}"/>
              </a:ext>
            </a:extLst>
          </p:cNvPr>
          <p:cNvGraphicFramePr>
            <a:graphicFrameLocks noGrp="1"/>
          </p:cNvGraphicFramePr>
          <p:nvPr>
            <p:extLst>
              <p:ext uri="{D42A27DB-BD31-4B8C-83A1-F6EECF244321}">
                <p14:modId xmlns:p14="http://schemas.microsoft.com/office/powerpoint/2010/main" val="1129323406"/>
              </p:ext>
            </p:extLst>
          </p:nvPr>
        </p:nvGraphicFramePr>
        <p:xfrm>
          <a:off x="304800" y="2895600"/>
          <a:ext cx="8534401" cy="3604401"/>
        </p:xfrm>
        <a:graphic>
          <a:graphicData uri="http://schemas.openxmlformats.org/drawingml/2006/table">
            <a:tbl>
              <a:tblPr/>
              <a:tblGrid>
                <a:gridCol w="2595367">
                  <a:extLst>
                    <a:ext uri="{9D8B030D-6E8A-4147-A177-3AD203B41FA5}">
                      <a16:colId xmlns:a16="http://schemas.microsoft.com/office/drawing/2014/main" val="1416368497"/>
                    </a:ext>
                  </a:extLst>
                </a:gridCol>
                <a:gridCol w="2088608">
                  <a:extLst>
                    <a:ext uri="{9D8B030D-6E8A-4147-A177-3AD203B41FA5}">
                      <a16:colId xmlns:a16="http://schemas.microsoft.com/office/drawing/2014/main" val="2562908907"/>
                    </a:ext>
                  </a:extLst>
                </a:gridCol>
                <a:gridCol w="1761818">
                  <a:extLst>
                    <a:ext uri="{9D8B030D-6E8A-4147-A177-3AD203B41FA5}">
                      <a16:colId xmlns:a16="http://schemas.microsoft.com/office/drawing/2014/main" val="502182988"/>
                    </a:ext>
                  </a:extLst>
                </a:gridCol>
                <a:gridCol w="909325">
                  <a:extLst>
                    <a:ext uri="{9D8B030D-6E8A-4147-A177-3AD203B41FA5}">
                      <a16:colId xmlns:a16="http://schemas.microsoft.com/office/drawing/2014/main" val="923430450"/>
                    </a:ext>
                  </a:extLst>
                </a:gridCol>
                <a:gridCol w="1179283">
                  <a:extLst>
                    <a:ext uri="{9D8B030D-6E8A-4147-A177-3AD203B41FA5}">
                      <a16:colId xmlns:a16="http://schemas.microsoft.com/office/drawing/2014/main" val="3255530774"/>
                    </a:ext>
                  </a:extLst>
                </a:gridCol>
              </a:tblGrid>
              <a:tr h="109709">
                <a:tc>
                  <a:txBody>
                    <a:bodyPr/>
                    <a:lstStyle/>
                    <a:p>
                      <a:pPr algn="l" fontAlgn="b">
                        <a:buNone/>
                      </a:pPr>
                      <a:r>
                        <a:rPr lang="en-US" sz="1600" b="1" i="0" u="none" strike="noStrike" dirty="0">
                          <a:solidFill>
                            <a:srgbClr val="FFFFFF"/>
                          </a:solidFill>
                          <a:effectLst/>
                          <a:latin typeface="Aptos Narrow" panose="020B0004020202020204" pitchFamily="34" charset="0"/>
                        </a:rPr>
                        <a:t>STREET_ADDRESS1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tc>
                  <a:txBody>
                    <a:bodyPr/>
                    <a:lstStyle/>
                    <a:p>
                      <a:pPr algn="l" fontAlgn="b">
                        <a:buNone/>
                      </a:pPr>
                      <a:r>
                        <a:rPr lang="en-US" sz="1600" b="1" i="0" u="none" strike="noStrike" dirty="0">
                          <a:solidFill>
                            <a:srgbClr val="FFFFFF"/>
                          </a:solidFill>
                          <a:effectLst/>
                          <a:latin typeface="Aptos Narrow" panose="020B0004020202020204" pitchFamily="34" charset="0"/>
                        </a:rPr>
                        <a:t>STREET_ADDRESS2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tc>
                  <a:txBody>
                    <a:bodyPr/>
                    <a:lstStyle/>
                    <a:p>
                      <a:pPr algn="l" fontAlgn="b">
                        <a:buNone/>
                      </a:pPr>
                      <a:r>
                        <a:rPr lang="en-US" sz="1600" b="1" i="0" u="none" strike="noStrike">
                          <a:solidFill>
                            <a:srgbClr val="FFFFFF"/>
                          </a:solidFill>
                          <a:effectLst/>
                          <a:latin typeface="Aptos Narrow" panose="020B0004020202020204" pitchFamily="34" charset="0"/>
                        </a:rPr>
                        <a:t>CITY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tc>
                  <a:txBody>
                    <a:bodyPr/>
                    <a:lstStyle/>
                    <a:p>
                      <a:pPr algn="l" fontAlgn="b">
                        <a:buNone/>
                      </a:pPr>
                      <a:r>
                        <a:rPr lang="en-US" sz="1600" b="1" i="0" u="none" strike="noStrike">
                          <a:solidFill>
                            <a:srgbClr val="FFFFFF"/>
                          </a:solidFill>
                          <a:effectLst/>
                          <a:latin typeface="Aptos Narrow" panose="020B0004020202020204" pitchFamily="34" charset="0"/>
                        </a:rPr>
                        <a:t>STATE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tc>
                  <a:txBody>
                    <a:bodyPr/>
                    <a:lstStyle/>
                    <a:p>
                      <a:pPr algn="l" fontAlgn="b">
                        <a:buNone/>
                      </a:pPr>
                      <a:r>
                        <a:rPr lang="en-US" sz="1600" b="1" i="0" u="none" strike="noStrike">
                          <a:solidFill>
                            <a:srgbClr val="FFFFFF"/>
                          </a:solidFill>
                          <a:effectLst/>
                          <a:latin typeface="Aptos Narrow" panose="020B0004020202020204" pitchFamily="34" charset="0"/>
                        </a:rPr>
                        <a:t>ZIP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extLst>
                  <a:ext uri="{0D108BD9-81ED-4DB2-BD59-A6C34878D82A}">
                    <a16:rowId xmlns:a16="http://schemas.microsoft.com/office/drawing/2014/main" val="1892509496"/>
                  </a:ext>
                </a:extLst>
              </a:tr>
              <a:tr h="279253">
                <a:tc>
                  <a:txBody>
                    <a:bodyPr/>
                    <a:lstStyle/>
                    <a:p>
                      <a:pPr algn="l" fontAlgn="b">
                        <a:buNone/>
                      </a:pPr>
                      <a:r>
                        <a:rPr lang="en-US" sz="1600" b="0" i="0" u="none" strike="noStrike" dirty="0">
                          <a:solidFill>
                            <a:srgbClr val="000000"/>
                          </a:solidFill>
                          <a:effectLst/>
                          <a:latin typeface="Aptos Narrow" panose="020B0004020202020204" pitchFamily="34" charset="0"/>
                        </a:rPr>
                        <a:t>8040 Wolf River Blvd Ste 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Aptos Narrow" panose="020B0004020202020204" pitchFamily="34" charset="0"/>
                        </a:rPr>
                        <a:t>Germantown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Aptos Narrow" panose="020B0004020202020204" pitchFamily="34" charset="0"/>
                        </a:rPr>
                        <a:t>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600" b="0" i="0" u="none" strike="noStrike" dirty="0">
                          <a:solidFill>
                            <a:srgbClr val="000000"/>
                          </a:solidFill>
                          <a:effectLst/>
                          <a:latin typeface="Aptos Narrow" panose="020B0004020202020204" pitchFamily="34" charset="0"/>
                        </a:rPr>
                        <a:t>38138-1775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1940501"/>
                  </a:ext>
                </a:extLst>
              </a:tr>
              <a:tr h="279253">
                <a:tc>
                  <a:txBody>
                    <a:bodyPr/>
                    <a:lstStyle/>
                    <a:p>
                      <a:pPr algn="l" fontAlgn="b">
                        <a:buNone/>
                      </a:pPr>
                      <a:r>
                        <a:rPr lang="en-US" sz="1600" b="0" i="0" u="none" strike="noStrike" dirty="0">
                          <a:solidFill>
                            <a:srgbClr val="000000"/>
                          </a:solidFill>
                          <a:effectLst/>
                          <a:latin typeface="Aptos Narrow" panose="020B0004020202020204" pitchFamily="34" charset="0"/>
                        </a:rPr>
                        <a:t>8040 Wolf River Blvd Ste 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Aptos Narrow" panose="020B0004020202020204" pitchFamily="34" charset="0"/>
                        </a:rPr>
                        <a:t>Germantown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Aptos Narrow" panose="020B0004020202020204" pitchFamily="34" charset="0"/>
                        </a:rPr>
                        <a:t>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600" b="0" i="0" u="none" strike="noStrike" dirty="0">
                          <a:solidFill>
                            <a:srgbClr val="000000"/>
                          </a:solidFill>
                          <a:effectLst/>
                          <a:latin typeface="Aptos Narrow" panose="020B0004020202020204" pitchFamily="34" charset="0"/>
                        </a:rPr>
                        <a:t>38138-1773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9032652"/>
                  </a:ext>
                </a:extLst>
              </a:tr>
              <a:tr h="279253">
                <a:tc>
                  <a:txBody>
                    <a:bodyPr/>
                    <a:lstStyle/>
                    <a:p>
                      <a:pPr algn="l" fontAlgn="b">
                        <a:buNone/>
                      </a:pPr>
                      <a:r>
                        <a:rPr lang="en-US" sz="1600" b="0" i="0" u="none" strike="noStrike">
                          <a:solidFill>
                            <a:srgbClr val="000000"/>
                          </a:solidFill>
                          <a:effectLst/>
                          <a:latin typeface="Aptos Narrow" panose="020B0004020202020204" pitchFamily="34" charset="0"/>
                        </a:rPr>
                        <a:t>8040 Wolf River Blvd Ste 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Aptos Narrow" panose="020B0004020202020204" pitchFamily="34" charset="0"/>
                        </a:rPr>
                        <a:t>Germantown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Aptos Narrow" panose="020B0004020202020204" pitchFamily="34" charset="0"/>
                        </a:rPr>
                        <a:t>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600" b="0" i="0" u="none" strike="noStrike" dirty="0">
                          <a:solidFill>
                            <a:srgbClr val="000000"/>
                          </a:solidFill>
                          <a:effectLst/>
                          <a:latin typeface="Aptos Narrow" panose="020B0004020202020204" pitchFamily="34" charset="0"/>
                        </a:rPr>
                        <a:t>38138-1773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4199914"/>
                  </a:ext>
                </a:extLst>
              </a:tr>
              <a:tr h="279253">
                <a:tc>
                  <a:txBody>
                    <a:bodyPr/>
                    <a:lstStyle/>
                    <a:p>
                      <a:pPr algn="l" fontAlgn="b">
                        <a:buNone/>
                      </a:pPr>
                      <a:r>
                        <a:rPr lang="en-US" sz="1600" b="0" i="0" u="none" strike="noStrike">
                          <a:solidFill>
                            <a:srgbClr val="000000"/>
                          </a:solidFill>
                          <a:effectLst/>
                          <a:latin typeface="Aptos Narrow" panose="020B0004020202020204" pitchFamily="34" charset="0"/>
                        </a:rPr>
                        <a:t>8040 Wolf River Blvd Ste 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Aptos Narrow" panose="020B0004020202020204" pitchFamily="34" charset="0"/>
                        </a:rPr>
                        <a:t>Germantown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Aptos Narrow" panose="020B0004020202020204" pitchFamily="34" charset="0"/>
                        </a:rPr>
                        <a:t>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600" b="0" i="0" u="none" strike="noStrike">
                          <a:solidFill>
                            <a:srgbClr val="000000"/>
                          </a:solidFill>
                          <a:effectLst/>
                          <a:latin typeface="Aptos Narrow" panose="020B0004020202020204" pitchFamily="34" charset="0"/>
                        </a:rPr>
                        <a:t>38138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3909822"/>
                  </a:ext>
                </a:extLst>
              </a:tr>
              <a:tr h="279253">
                <a:tc>
                  <a:txBody>
                    <a:bodyPr/>
                    <a:lstStyle/>
                    <a:p>
                      <a:pPr algn="l" fontAlgn="b">
                        <a:buNone/>
                      </a:pPr>
                      <a:r>
                        <a:rPr lang="en-US" sz="1600" b="0" i="0" u="none" strike="noStrike">
                          <a:solidFill>
                            <a:srgbClr val="000000"/>
                          </a:solidFill>
                          <a:effectLst/>
                          <a:latin typeface="Aptos Narrow" panose="020B0004020202020204" pitchFamily="34" charset="0"/>
                        </a:rPr>
                        <a:t>8040 Wolf River Blvd Ste 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Aptos Narrow" panose="020B0004020202020204" pitchFamily="34" charset="0"/>
                        </a:rPr>
                        <a:t>Germantown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Aptos Narrow" panose="020B0004020202020204" pitchFamily="34" charset="0"/>
                        </a:rPr>
                        <a:t>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600" b="0" i="0" u="none" strike="noStrike">
                          <a:solidFill>
                            <a:srgbClr val="000000"/>
                          </a:solidFill>
                          <a:effectLst/>
                          <a:latin typeface="Aptos Narrow" panose="020B0004020202020204" pitchFamily="34" charset="0"/>
                        </a:rPr>
                        <a:t>38138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2195948"/>
                  </a:ext>
                </a:extLst>
              </a:tr>
              <a:tr h="279253">
                <a:tc>
                  <a:txBody>
                    <a:bodyPr/>
                    <a:lstStyle/>
                    <a:p>
                      <a:pPr algn="l" fontAlgn="b">
                        <a:buNone/>
                      </a:pPr>
                      <a:r>
                        <a:rPr lang="en-US" sz="1600" b="0" i="0" u="none" strike="noStrike">
                          <a:solidFill>
                            <a:srgbClr val="000000"/>
                          </a:solidFill>
                          <a:effectLst/>
                          <a:latin typeface="Aptos Narrow" panose="020B0004020202020204" pitchFamily="34" charset="0"/>
                        </a:rPr>
                        <a:t>8040 Wolf River Blvd Ste 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Aptos Narrow" panose="020B0004020202020204" pitchFamily="34" charset="0"/>
                        </a:rPr>
                        <a:t>Germantown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Aptos Narrow" panose="020B0004020202020204" pitchFamily="34" charset="0"/>
                        </a:rPr>
                        <a:t>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600" b="0" i="0" u="none" strike="noStrike">
                          <a:solidFill>
                            <a:srgbClr val="000000"/>
                          </a:solidFill>
                          <a:effectLst/>
                          <a:latin typeface="Aptos Narrow" panose="020B0004020202020204" pitchFamily="34" charset="0"/>
                        </a:rPr>
                        <a:t>38138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6026411"/>
                  </a:ext>
                </a:extLst>
              </a:tr>
              <a:tr h="279253">
                <a:tc>
                  <a:txBody>
                    <a:bodyPr/>
                    <a:lstStyle/>
                    <a:p>
                      <a:pPr algn="l" fontAlgn="b">
                        <a:buNone/>
                      </a:pPr>
                      <a:r>
                        <a:rPr lang="en-US" sz="1600" b="0" i="0" u="none" strike="noStrike">
                          <a:solidFill>
                            <a:srgbClr val="000000"/>
                          </a:solidFill>
                          <a:effectLst/>
                          <a:latin typeface="Aptos Narrow" panose="020B0004020202020204" pitchFamily="34" charset="0"/>
                        </a:rPr>
                        <a:t>8040 WOLF RIVER BLVD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Aptos Narrow" panose="020B0004020202020204" pitchFamily="34" charset="0"/>
                        </a:rPr>
                        <a:t># 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Aptos Narrow" panose="020B0004020202020204" pitchFamily="34" charset="0"/>
                        </a:rPr>
                        <a:t>GERMANTOWN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Aptos Narrow" panose="020B0004020202020204" pitchFamily="34" charset="0"/>
                        </a:rPr>
                        <a:t>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600" b="0" i="0" u="none" strike="noStrike">
                          <a:solidFill>
                            <a:srgbClr val="000000"/>
                          </a:solidFill>
                          <a:effectLst/>
                          <a:latin typeface="Aptos Narrow" panose="020B0004020202020204" pitchFamily="34" charset="0"/>
                        </a:rPr>
                        <a:t>38138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5841644"/>
                  </a:ext>
                </a:extLst>
              </a:tr>
              <a:tr h="279253">
                <a:tc>
                  <a:txBody>
                    <a:bodyPr/>
                    <a:lstStyle/>
                    <a:p>
                      <a:pPr algn="l" fontAlgn="b">
                        <a:buNone/>
                      </a:pPr>
                      <a:r>
                        <a:rPr lang="en-US" sz="1600" b="0" i="0" u="none" strike="noStrike">
                          <a:solidFill>
                            <a:srgbClr val="000000"/>
                          </a:solidFill>
                          <a:effectLst/>
                          <a:latin typeface="Aptos Narrow" panose="020B0004020202020204" pitchFamily="34" charset="0"/>
                        </a:rPr>
                        <a:t>8040 WOLF RIVER BLVD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Aptos Narrow" panose="020B0004020202020204" pitchFamily="34" charset="0"/>
                        </a:rPr>
                        <a:t># 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Aptos Narrow" panose="020B0004020202020204" pitchFamily="34" charset="0"/>
                        </a:rPr>
                        <a:t>MEMPHIS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Aptos Narrow" panose="020B0004020202020204" pitchFamily="34" charset="0"/>
                        </a:rPr>
                        <a:t>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600" b="0" i="0" u="none" strike="noStrike">
                          <a:solidFill>
                            <a:srgbClr val="000000"/>
                          </a:solidFill>
                          <a:effectLst/>
                          <a:latin typeface="Aptos Narrow" panose="020B0004020202020204" pitchFamily="34" charset="0"/>
                        </a:rPr>
                        <a:t>38138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6713269"/>
                  </a:ext>
                </a:extLst>
              </a:tr>
              <a:tr h="279253">
                <a:tc>
                  <a:txBody>
                    <a:bodyPr/>
                    <a:lstStyle/>
                    <a:p>
                      <a:pPr algn="l" fontAlgn="b">
                        <a:buNone/>
                      </a:pPr>
                      <a:r>
                        <a:rPr lang="en-US" sz="1600" b="0" i="0" u="none" strike="noStrike">
                          <a:solidFill>
                            <a:srgbClr val="000000"/>
                          </a:solidFill>
                          <a:effectLst/>
                          <a:latin typeface="Aptos Narrow" panose="020B0004020202020204" pitchFamily="34" charset="0"/>
                        </a:rPr>
                        <a:t>8040 WOLF RIVER BLVD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dirty="0">
                          <a:solidFill>
                            <a:srgbClr val="000000"/>
                          </a:solidFill>
                          <a:effectLst/>
                          <a:latin typeface="Aptos Narrow" panose="020B0004020202020204" pitchFamily="34" charset="0"/>
                        </a:rPr>
                        <a:t># 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Aptos Narrow" panose="020B0004020202020204" pitchFamily="34" charset="0"/>
                        </a:rPr>
                        <a:t>GERMANTOWN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Aptos Narrow" panose="020B0004020202020204" pitchFamily="34" charset="0"/>
                        </a:rPr>
                        <a:t>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600" b="0" i="0" u="none" strike="noStrike">
                          <a:solidFill>
                            <a:srgbClr val="000000"/>
                          </a:solidFill>
                          <a:effectLst/>
                          <a:latin typeface="Aptos Narrow" panose="020B0004020202020204" pitchFamily="34" charset="0"/>
                        </a:rPr>
                        <a:t>38138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6839927"/>
                  </a:ext>
                </a:extLst>
              </a:tr>
              <a:tr h="279253">
                <a:tc>
                  <a:txBody>
                    <a:bodyPr/>
                    <a:lstStyle/>
                    <a:p>
                      <a:pPr algn="l" fontAlgn="b">
                        <a:buNone/>
                      </a:pPr>
                      <a:r>
                        <a:rPr lang="en-US" sz="1600" b="0" i="0" u="none" strike="noStrike">
                          <a:solidFill>
                            <a:srgbClr val="000000"/>
                          </a:solidFill>
                          <a:effectLst/>
                          <a:latin typeface="Aptos Narrow" panose="020B0004020202020204" pitchFamily="34" charset="0"/>
                        </a:rPr>
                        <a:t>8040 WOLF RIVER BLVD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Aptos Narrow" panose="020B0004020202020204" pitchFamily="34" charset="0"/>
                        </a:rPr>
                        <a:t># 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Aptos Narrow" panose="020B0004020202020204" pitchFamily="34" charset="0"/>
                        </a:rPr>
                        <a:t>GERMANTOWN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Aptos Narrow" panose="020B0004020202020204" pitchFamily="34" charset="0"/>
                        </a:rPr>
                        <a:t>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600" b="0" i="0" u="none" strike="noStrike">
                          <a:solidFill>
                            <a:srgbClr val="000000"/>
                          </a:solidFill>
                          <a:effectLst/>
                          <a:latin typeface="Aptos Narrow" panose="020B0004020202020204" pitchFamily="34" charset="0"/>
                        </a:rPr>
                        <a:t>38138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4406286"/>
                  </a:ext>
                </a:extLst>
              </a:tr>
              <a:tr h="279253">
                <a:tc>
                  <a:txBody>
                    <a:bodyPr/>
                    <a:lstStyle/>
                    <a:p>
                      <a:pPr algn="l" fontAlgn="b">
                        <a:buNone/>
                      </a:pPr>
                      <a:r>
                        <a:rPr lang="en-US" sz="1600" b="0" i="0" u="none" strike="noStrike">
                          <a:solidFill>
                            <a:srgbClr val="000000"/>
                          </a:solidFill>
                          <a:effectLst/>
                          <a:latin typeface="Aptos Narrow" panose="020B0004020202020204" pitchFamily="34" charset="0"/>
                        </a:rPr>
                        <a:t>8040 Wolf River Blvd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Aptos Narrow" panose="020B0004020202020204" pitchFamily="34" charset="0"/>
                        </a:rPr>
                        <a:t>Germantown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Aptos Narrow" panose="020B0004020202020204" pitchFamily="34" charset="0"/>
                        </a:rPr>
                        <a:t>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600" b="0" i="0" u="none" strike="noStrike">
                          <a:solidFill>
                            <a:srgbClr val="000000"/>
                          </a:solidFill>
                          <a:effectLst/>
                          <a:latin typeface="Aptos Narrow" panose="020B0004020202020204" pitchFamily="34" charset="0"/>
                        </a:rPr>
                        <a:t>38138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2900777"/>
                  </a:ext>
                </a:extLst>
              </a:tr>
              <a:tr h="279253">
                <a:tc>
                  <a:txBody>
                    <a:bodyPr/>
                    <a:lstStyle/>
                    <a:p>
                      <a:pPr algn="l" fontAlgn="b">
                        <a:buNone/>
                      </a:pPr>
                      <a:r>
                        <a:rPr lang="en-US" sz="1600" b="0" i="0" u="none" strike="noStrike">
                          <a:solidFill>
                            <a:srgbClr val="000000"/>
                          </a:solidFill>
                          <a:effectLst/>
                          <a:latin typeface="Aptos Narrow" panose="020B0004020202020204" pitchFamily="34" charset="0"/>
                        </a:rPr>
                        <a:t>8040 Wolf River Blvd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Aptos Narrow" panose="020B0004020202020204" pitchFamily="34" charset="0"/>
                        </a:rPr>
                        <a:t>Ste 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Aptos Narrow" panose="020B0004020202020204" pitchFamily="34" charset="0"/>
                        </a:rPr>
                        <a:t>Germantown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Aptos Narrow" panose="020B0004020202020204" pitchFamily="34" charset="0"/>
                        </a:rPr>
                        <a:t>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600" b="0" i="0" u="none" strike="noStrike" dirty="0">
                          <a:solidFill>
                            <a:srgbClr val="000000"/>
                          </a:solidFill>
                          <a:effectLst/>
                          <a:latin typeface="Aptos Narrow" panose="020B0004020202020204" pitchFamily="34" charset="0"/>
                        </a:rPr>
                        <a:t>38138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2078814"/>
                  </a:ext>
                </a:extLst>
              </a:tr>
            </a:tbl>
          </a:graphicData>
        </a:graphic>
      </p:graphicFrame>
    </p:spTree>
    <p:extLst>
      <p:ext uri="{BB962C8B-B14F-4D97-AF65-F5344CB8AC3E}">
        <p14:creationId xmlns:p14="http://schemas.microsoft.com/office/powerpoint/2010/main" val="248741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47ADF-895E-A01A-2067-8C844B26FB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44E96-254F-CCC5-CF44-9E2914F346CF}"/>
              </a:ext>
            </a:extLst>
          </p:cNvPr>
          <p:cNvSpPr>
            <a:spLocks noGrp="1"/>
          </p:cNvSpPr>
          <p:nvPr>
            <p:ph type="title"/>
          </p:nvPr>
        </p:nvSpPr>
        <p:spPr/>
        <p:txBody>
          <a:bodyPr>
            <a:normAutofit/>
          </a:bodyPr>
          <a:lstStyle/>
          <a:p>
            <a:r>
              <a:rPr lang="en-US" dirty="0">
                <a:latin typeface="Aptos Black" panose="020B0004020202020204" pitchFamily="34" charset="0"/>
              </a:rPr>
              <a:t>Provider Location Code-cont’d</a:t>
            </a:r>
            <a:endParaRPr lang="en-US" dirty="0"/>
          </a:p>
        </p:txBody>
      </p:sp>
      <p:sp>
        <p:nvSpPr>
          <p:cNvPr id="3" name="Content Placeholder 2">
            <a:extLst>
              <a:ext uri="{FF2B5EF4-FFF2-40B4-BE49-F238E27FC236}">
                <a16:creationId xmlns:a16="http://schemas.microsoft.com/office/drawing/2014/main" id="{81F94CEE-B77D-6B3E-7650-1B31367EFE8F}"/>
              </a:ext>
            </a:extLst>
          </p:cNvPr>
          <p:cNvSpPr>
            <a:spLocks noGrp="1"/>
          </p:cNvSpPr>
          <p:nvPr>
            <p:ph idx="1"/>
          </p:nvPr>
        </p:nvSpPr>
        <p:spPr/>
        <p:txBody>
          <a:bodyPr>
            <a:normAutofit/>
          </a:bodyPr>
          <a:lstStyle/>
          <a:p>
            <a:pPr marL="457200" indent="-457200">
              <a:buFont typeface="+mj-lt"/>
              <a:buAutoNum type="arabicPeriod"/>
            </a:pPr>
            <a:r>
              <a:rPr lang="en-US" sz="2000" b="1" dirty="0">
                <a:latin typeface="Aptos Black" panose="020B0004020202020204" pitchFamily="34" charset="0"/>
              </a:rPr>
              <a:t>Where is the Provider Location Code?</a:t>
            </a:r>
          </a:p>
          <a:p>
            <a:pPr marL="0" indent="0">
              <a:buNone/>
            </a:pPr>
            <a:r>
              <a:rPr lang="en-US" sz="2000" b="1" dirty="0">
                <a:latin typeface="Aptos Black" panose="020B0004020202020204" pitchFamily="34" charset="0"/>
              </a:rPr>
              <a:t>Starting PY2027, visualizations or reports furnished by the Department will have Provider Location Codes for provider practicing locations. (Eg </a:t>
            </a:r>
            <a:r>
              <a:rPr lang="en-US" sz="2000" b="1" i="1" dirty="0">
                <a:latin typeface="Aptos Black" panose="020B0004020202020204" pitchFamily="34" charset="0"/>
              </a:rPr>
              <a:t>Consolidated Provider Visualization</a:t>
            </a:r>
            <a:r>
              <a:rPr lang="en-US" sz="2000" b="1" dirty="0">
                <a:latin typeface="Aptos Black" panose="020B0004020202020204" pitchFamily="34" charset="0"/>
              </a:rPr>
              <a:t> in AID’s website, or the visualizations accompanying the </a:t>
            </a:r>
            <a:r>
              <a:rPr lang="en-US" sz="2000" b="1" i="1" dirty="0">
                <a:latin typeface="Aptos Black" panose="020B0004020202020204" pitchFamily="34" charset="0"/>
              </a:rPr>
              <a:t>Justification Template) </a:t>
            </a:r>
            <a:r>
              <a:rPr lang="en-US" sz="2000" b="1" dirty="0">
                <a:latin typeface="Aptos Black" panose="020B0004020202020204" pitchFamily="34" charset="0"/>
              </a:rPr>
              <a:t> </a:t>
            </a:r>
            <a:r>
              <a:rPr lang="en-US" sz="2000" b="1" i="1" dirty="0">
                <a:latin typeface="Aptos Black" panose="020B0004020202020204" pitchFamily="34" charset="0"/>
              </a:rPr>
              <a:t>  </a:t>
            </a:r>
          </a:p>
          <a:p>
            <a:pPr marL="0" indent="0">
              <a:buNone/>
            </a:pPr>
            <a:r>
              <a:rPr lang="en-US" sz="2400" b="1" dirty="0"/>
              <a:t> </a:t>
            </a:r>
          </a:p>
          <a:p>
            <a:pPr marL="857250" lvl="1" indent="-457200">
              <a:buFont typeface="+mj-lt"/>
              <a:buAutoNum type="arabicPeriod"/>
            </a:pPr>
            <a:endParaRPr lang="en-US" sz="2000" b="1" dirty="0"/>
          </a:p>
          <a:p>
            <a:endParaRPr lang="en-US" dirty="0"/>
          </a:p>
        </p:txBody>
      </p:sp>
      <p:sp>
        <p:nvSpPr>
          <p:cNvPr id="4" name="Slide Number Placeholder 3">
            <a:extLst>
              <a:ext uri="{FF2B5EF4-FFF2-40B4-BE49-F238E27FC236}">
                <a16:creationId xmlns:a16="http://schemas.microsoft.com/office/drawing/2014/main" id="{39FDB8FE-C5F3-E495-94ED-662FD5289ECC}"/>
              </a:ext>
            </a:extLst>
          </p:cNvPr>
          <p:cNvSpPr>
            <a:spLocks noGrp="1"/>
          </p:cNvSpPr>
          <p:nvPr>
            <p:ph type="sldNum" sz="quarter" idx="12"/>
          </p:nvPr>
        </p:nvSpPr>
        <p:spPr/>
        <p:txBody>
          <a:bodyPr/>
          <a:lstStyle/>
          <a:p>
            <a:fld id="{62DBCB69-547C-4F68-819F-474A80AB012D}" type="slidenum">
              <a:rPr lang="en-US" smtClean="0"/>
              <a:t>11</a:t>
            </a:fld>
            <a:endParaRPr lang="en-US"/>
          </a:p>
        </p:txBody>
      </p:sp>
      <p:pic>
        <p:nvPicPr>
          <p:cNvPr id="6" name="Picture 5">
            <a:extLst>
              <a:ext uri="{FF2B5EF4-FFF2-40B4-BE49-F238E27FC236}">
                <a16:creationId xmlns:a16="http://schemas.microsoft.com/office/drawing/2014/main" id="{A492ED59-9935-D132-9B00-ED95DE0D99A5}"/>
              </a:ext>
            </a:extLst>
          </p:cNvPr>
          <p:cNvPicPr>
            <a:picLocks noChangeAspect="1"/>
          </p:cNvPicPr>
          <p:nvPr/>
        </p:nvPicPr>
        <p:blipFill>
          <a:blip r:embed="rId2"/>
          <a:stretch>
            <a:fillRect/>
          </a:stretch>
        </p:blipFill>
        <p:spPr>
          <a:xfrm>
            <a:off x="9808" y="3584899"/>
            <a:ext cx="9144000" cy="2656358"/>
          </a:xfrm>
          <a:prstGeom prst="rect">
            <a:avLst/>
          </a:prstGeom>
        </p:spPr>
      </p:pic>
      <p:sp>
        <p:nvSpPr>
          <p:cNvPr id="7" name="Arrow: Up 6">
            <a:extLst>
              <a:ext uri="{FF2B5EF4-FFF2-40B4-BE49-F238E27FC236}">
                <a16:creationId xmlns:a16="http://schemas.microsoft.com/office/drawing/2014/main" id="{E70E2F80-8530-2DB6-7127-00918FA7D5F7}"/>
              </a:ext>
            </a:extLst>
          </p:cNvPr>
          <p:cNvSpPr/>
          <p:nvPr/>
        </p:nvSpPr>
        <p:spPr>
          <a:xfrm>
            <a:off x="228600" y="5334000"/>
            <a:ext cx="274319" cy="838200"/>
          </a:xfrm>
          <a:prstGeom prst="up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378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An unresolved quirk </a:t>
            </a:r>
          </a:p>
        </p:txBody>
      </p:sp>
      <p:sp>
        <p:nvSpPr>
          <p:cNvPr id="2" name="Slide Number Placeholder 1"/>
          <p:cNvSpPr>
            <a:spLocks noGrp="1"/>
          </p:cNvSpPr>
          <p:nvPr>
            <p:ph type="sldNum" sz="quarter" idx="12"/>
          </p:nvPr>
        </p:nvSpPr>
        <p:spPr/>
        <p:txBody>
          <a:bodyPr/>
          <a:lstStyle/>
          <a:p>
            <a:fld id="{62DBCB69-547C-4F68-819F-474A80AB012D}" type="slidenum">
              <a:rPr lang="en-US" smtClean="0"/>
              <a:t>12</a:t>
            </a:fld>
            <a:endParaRPr lang="en-US"/>
          </a:p>
        </p:txBody>
      </p:sp>
      <p:cxnSp>
        <p:nvCxnSpPr>
          <p:cNvPr id="6" name="Straight Arrow Connector 5"/>
          <p:cNvCxnSpPr/>
          <p:nvPr/>
        </p:nvCxnSpPr>
        <p:spPr>
          <a:xfrm flipH="1" flipV="1">
            <a:off x="4572000" y="4876800"/>
            <a:ext cx="1295400" cy="609600"/>
          </a:xfrm>
          <a:prstGeom prst="straightConnector1">
            <a:avLst/>
          </a:prstGeom>
          <a:ln w="793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9A33CD93-5D16-A092-A41C-550D41CC64C7}"/>
              </a:ext>
            </a:extLst>
          </p:cNvPr>
          <p:cNvPicPr>
            <a:picLocks noGrp="1" noChangeAspect="1"/>
          </p:cNvPicPr>
          <p:nvPr>
            <p:ph idx="1"/>
          </p:nvPr>
        </p:nvPicPr>
        <p:blipFill>
          <a:blip r:embed="rId2"/>
          <a:stretch>
            <a:fillRect/>
          </a:stretch>
        </p:blipFill>
        <p:spPr>
          <a:xfrm>
            <a:off x="76200" y="2340852"/>
            <a:ext cx="8763000" cy="4189007"/>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9536F26F-49D7-AF7C-F0F2-E4D8DE544DE1}"/>
              </a:ext>
            </a:extLst>
          </p:cNvPr>
          <p:cNvSpPr txBox="1"/>
          <p:nvPr/>
        </p:nvSpPr>
        <p:spPr>
          <a:xfrm>
            <a:off x="304800" y="1295400"/>
            <a:ext cx="7848600" cy="923330"/>
          </a:xfrm>
          <a:prstGeom prst="rect">
            <a:avLst/>
          </a:prstGeom>
          <a:noFill/>
        </p:spPr>
        <p:txBody>
          <a:bodyPr wrap="square" rtlCol="0">
            <a:spAutoFit/>
          </a:bodyPr>
          <a:lstStyle/>
          <a:p>
            <a:r>
              <a:rPr lang="en-US" dirty="0"/>
              <a:t>While using the visualization provided in the Justification template, issuers often want to download selected providers listings, near, or inside a deficient county. Issuers are reminded of the workaround below through the picture below  </a:t>
            </a:r>
          </a:p>
        </p:txBody>
      </p:sp>
    </p:spTree>
    <p:extLst>
      <p:ext uri="{BB962C8B-B14F-4D97-AF65-F5344CB8AC3E}">
        <p14:creationId xmlns:p14="http://schemas.microsoft.com/office/powerpoint/2010/main" val="106509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A8900-6852-462B-921B-A496EAB3E2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78207A-BBCF-7087-EFBC-FD97161A4F2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87D7299-D40A-1881-CA1D-F29F733DF5C1}"/>
              </a:ext>
            </a:extLst>
          </p:cNvPr>
          <p:cNvSpPr>
            <a:spLocks noGrp="1"/>
          </p:cNvSpPr>
          <p:nvPr>
            <p:ph idx="1"/>
          </p:nvPr>
        </p:nvSpPr>
        <p:spPr/>
        <p:txBody>
          <a:bodyPr>
            <a:normAutofit lnSpcReduction="10000"/>
          </a:bodyPr>
          <a:lstStyle/>
          <a:p>
            <a:pPr marL="514350" lvl="0" indent="-514350">
              <a:buFont typeface="+mj-lt"/>
              <a:buAutoNum type="arabicPeriod"/>
            </a:pPr>
            <a:r>
              <a:rPr lang="en-US" dirty="0">
                <a:solidFill>
                  <a:schemeClr val="bg1">
                    <a:lumMod val="50000"/>
                  </a:schemeClr>
                </a:solidFill>
                <a:latin typeface="Aptos Black" panose="020B0004020202020204" pitchFamily="34" charset="0"/>
              </a:rPr>
              <a:t>What to expect at the end of the reviews this year.</a:t>
            </a:r>
          </a:p>
          <a:p>
            <a:pPr marL="514350" lvl="0" indent="-514350">
              <a:buFont typeface="+mj-lt"/>
              <a:buAutoNum type="arabicPeriod"/>
            </a:pPr>
            <a:r>
              <a:rPr lang="en-US" dirty="0">
                <a:solidFill>
                  <a:schemeClr val="bg1">
                    <a:lumMod val="50000"/>
                  </a:schemeClr>
                </a:solidFill>
                <a:latin typeface="Aptos Black" panose="020B0004020202020204" pitchFamily="34" charset="0"/>
              </a:rPr>
              <a:t>Provider Location Code- what’s that and why do I care?</a:t>
            </a:r>
          </a:p>
          <a:p>
            <a:pPr marL="514350" indent="-514350">
              <a:buFont typeface="+mj-lt"/>
              <a:buAutoNum type="arabicPeriod"/>
            </a:pPr>
            <a:r>
              <a:rPr lang="en-US" dirty="0">
                <a:latin typeface="Aptos Black" panose="020B0004020202020204" pitchFamily="34" charset="0"/>
              </a:rPr>
              <a:t>What changed in the Justification template &amp; why?</a:t>
            </a:r>
          </a:p>
          <a:p>
            <a:pPr marL="514350" lvl="0" indent="-514350">
              <a:buFont typeface="+mj-lt"/>
              <a:buAutoNum type="arabicPeriod"/>
            </a:pPr>
            <a:r>
              <a:rPr lang="en-US" dirty="0">
                <a:solidFill>
                  <a:schemeClr val="bg1">
                    <a:lumMod val="50000"/>
                  </a:schemeClr>
                </a:solidFill>
                <a:latin typeface="Aptos Black" panose="020B0004020202020204" pitchFamily="34" charset="0"/>
              </a:rPr>
              <a:t>How would AID process issuers justifications and why should I care?</a:t>
            </a:r>
          </a:p>
          <a:p>
            <a:pPr marL="514350" lvl="0" indent="-514350">
              <a:buFont typeface="+mj-lt"/>
              <a:buAutoNum type="arabicPeriod"/>
            </a:pPr>
            <a:r>
              <a:rPr lang="en-US" dirty="0">
                <a:solidFill>
                  <a:schemeClr val="bg1">
                    <a:lumMod val="50000"/>
                  </a:schemeClr>
                </a:solidFill>
                <a:latin typeface="Aptos Black" panose="020B0004020202020204" pitchFamily="34" charset="0"/>
              </a:rPr>
              <a:t>Kicking off the PTNP 2026 Round 2 – Provider Classification Data Maintenance.</a:t>
            </a:r>
          </a:p>
          <a:p>
            <a:pPr marL="514350" lvl="0" indent="-514350">
              <a:buFont typeface="+mj-lt"/>
              <a:buAutoNum type="arabicPeriod"/>
            </a:pPr>
            <a:r>
              <a:rPr lang="en-US" dirty="0">
                <a:solidFill>
                  <a:schemeClr val="bg1">
                    <a:lumMod val="50000"/>
                  </a:schemeClr>
                </a:solidFill>
                <a:latin typeface="Aptos Black" panose="020B0004020202020204" pitchFamily="34" charset="0"/>
              </a:rPr>
              <a:t>Q&amp;A</a:t>
            </a:r>
          </a:p>
          <a:p>
            <a:endParaRPr lang="en-US" sz="2400" b="1" dirty="0"/>
          </a:p>
          <a:p>
            <a:endParaRPr lang="en-US" dirty="0"/>
          </a:p>
        </p:txBody>
      </p:sp>
      <p:sp>
        <p:nvSpPr>
          <p:cNvPr id="4" name="Slide Number Placeholder 3">
            <a:extLst>
              <a:ext uri="{FF2B5EF4-FFF2-40B4-BE49-F238E27FC236}">
                <a16:creationId xmlns:a16="http://schemas.microsoft.com/office/drawing/2014/main" id="{FC52B9DB-8E8C-1A0E-E655-829855C0BED1}"/>
              </a:ext>
            </a:extLst>
          </p:cNvPr>
          <p:cNvSpPr>
            <a:spLocks noGrp="1"/>
          </p:cNvSpPr>
          <p:nvPr>
            <p:ph type="sldNum" sz="quarter" idx="12"/>
          </p:nvPr>
        </p:nvSpPr>
        <p:spPr/>
        <p:txBody>
          <a:bodyPr/>
          <a:lstStyle/>
          <a:p>
            <a:fld id="{62DBCB69-547C-4F68-819F-474A80AB012D}" type="slidenum">
              <a:rPr lang="en-US" smtClean="0"/>
              <a:t>13</a:t>
            </a:fld>
            <a:endParaRPr lang="en-US"/>
          </a:p>
        </p:txBody>
      </p:sp>
    </p:spTree>
    <p:extLst>
      <p:ext uri="{BB962C8B-B14F-4D97-AF65-F5344CB8AC3E}">
        <p14:creationId xmlns:p14="http://schemas.microsoft.com/office/powerpoint/2010/main" val="262290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changed in </a:t>
            </a:r>
            <a:r>
              <a:rPr lang="en-US"/>
              <a:t>the Justification template</a:t>
            </a:r>
            <a:r>
              <a:rPr lang="en-US" dirty="0"/>
              <a:t>?</a:t>
            </a:r>
          </a:p>
        </p:txBody>
      </p:sp>
      <p:sp>
        <p:nvSpPr>
          <p:cNvPr id="3" name="Content Placeholder 2"/>
          <p:cNvSpPr>
            <a:spLocks noGrp="1"/>
          </p:cNvSpPr>
          <p:nvPr>
            <p:ph idx="1"/>
          </p:nvPr>
        </p:nvSpPr>
        <p:spPr/>
        <p:txBody>
          <a:bodyPr>
            <a:normAutofit/>
          </a:bodyPr>
          <a:lstStyle/>
          <a:p>
            <a:pPr marL="0" indent="0">
              <a:buNone/>
            </a:pPr>
            <a:r>
              <a:rPr lang="en-US" dirty="0">
                <a:latin typeface="Aptos Black" panose="020B0004020202020204" pitchFamily="34" charset="0"/>
              </a:rPr>
              <a:t>There have been changes in two basic areas. </a:t>
            </a:r>
          </a:p>
          <a:p>
            <a:pPr lvl="0"/>
            <a:r>
              <a:rPr lang="en-US" dirty="0">
                <a:latin typeface="Aptos Black" panose="020B0004020202020204" pitchFamily="34" charset="0"/>
              </a:rPr>
              <a:t>Added tab called </a:t>
            </a:r>
            <a:r>
              <a:rPr lang="en-US" i="1" dirty="0">
                <a:latin typeface="Aptos Black" panose="020B0004020202020204" pitchFamily="34" charset="0"/>
              </a:rPr>
              <a:t>Data Issues. </a:t>
            </a:r>
            <a:endParaRPr lang="en-US" dirty="0">
              <a:latin typeface="Aptos Black" panose="020B0004020202020204" pitchFamily="34" charset="0"/>
            </a:endParaRPr>
          </a:p>
          <a:p>
            <a:pPr lvl="0"/>
            <a:r>
              <a:rPr lang="en-US" dirty="0">
                <a:latin typeface="Aptos Black" panose="020B0004020202020204" pitchFamily="34" charset="0"/>
              </a:rPr>
              <a:t>Refinement of justification reasons and corresponding navigation.</a:t>
            </a:r>
          </a:p>
          <a:p>
            <a:pPr marL="0" indent="0">
              <a:buNone/>
            </a:pPr>
            <a:endParaRPr lang="en-US" sz="2400" b="1" dirty="0">
              <a:solidFill>
                <a:schemeClr val="tx1">
                  <a:lumMod val="95000"/>
                  <a:lumOff val="5000"/>
                </a:schemeClr>
              </a:solidFill>
            </a:endParaRPr>
          </a:p>
          <a:p>
            <a:endParaRPr lang="en-US" dirty="0"/>
          </a:p>
        </p:txBody>
      </p:sp>
      <p:sp>
        <p:nvSpPr>
          <p:cNvPr id="4" name="Slide Number Placeholder 3"/>
          <p:cNvSpPr>
            <a:spLocks noGrp="1"/>
          </p:cNvSpPr>
          <p:nvPr>
            <p:ph type="sldNum" sz="quarter" idx="12"/>
          </p:nvPr>
        </p:nvSpPr>
        <p:spPr/>
        <p:txBody>
          <a:bodyPr/>
          <a:lstStyle/>
          <a:p>
            <a:fld id="{62DBCB69-547C-4F68-819F-474A80AB012D}" type="slidenum">
              <a:rPr lang="en-US" smtClean="0"/>
              <a:t>14</a:t>
            </a:fld>
            <a:endParaRPr lang="en-US"/>
          </a:p>
        </p:txBody>
      </p:sp>
    </p:spTree>
    <p:extLst>
      <p:ext uri="{BB962C8B-B14F-4D97-AF65-F5344CB8AC3E}">
        <p14:creationId xmlns:p14="http://schemas.microsoft.com/office/powerpoint/2010/main" val="31810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9428E-4E7D-A97D-B70D-3443A283B8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1B3FAF-84A4-0BCD-01C5-2B4FDF0122B4}"/>
              </a:ext>
            </a:extLst>
          </p:cNvPr>
          <p:cNvSpPr>
            <a:spLocks noGrp="1"/>
          </p:cNvSpPr>
          <p:nvPr>
            <p:ph type="title"/>
          </p:nvPr>
        </p:nvSpPr>
        <p:spPr/>
        <p:txBody>
          <a:bodyPr/>
          <a:lstStyle/>
          <a:p>
            <a:r>
              <a:rPr lang="en-US" i="1" dirty="0">
                <a:latin typeface="Aptos Black" panose="020B0004020202020204" pitchFamily="34" charset="0"/>
              </a:rPr>
              <a:t>Data Issues tab</a:t>
            </a:r>
            <a:endParaRPr lang="en-US" dirty="0"/>
          </a:p>
        </p:txBody>
      </p:sp>
      <p:sp>
        <p:nvSpPr>
          <p:cNvPr id="3" name="Content Placeholder 2">
            <a:extLst>
              <a:ext uri="{FF2B5EF4-FFF2-40B4-BE49-F238E27FC236}">
                <a16:creationId xmlns:a16="http://schemas.microsoft.com/office/drawing/2014/main" id="{9BF30604-6AEA-B127-6A11-F730DB921212}"/>
              </a:ext>
            </a:extLst>
          </p:cNvPr>
          <p:cNvSpPr>
            <a:spLocks noGrp="1"/>
          </p:cNvSpPr>
          <p:nvPr>
            <p:ph idx="1"/>
          </p:nvPr>
        </p:nvSpPr>
        <p:spPr/>
        <p:txBody>
          <a:bodyPr>
            <a:normAutofit/>
          </a:bodyPr>
          <a:lstStyle/>
          <a:p>
            <a:pPr marL="0" indent="0">
              <a:buNone/>
            </a:pPr>
            <a:r>
              <a:rPr lang="en-US" sz="2000" dirty="0">
                <a:latin typeface="Aptos Black" panose="020B0004020202020204" pitchFamily="34" charset="0"/>
              </a:rPr>
              <a:t>The additional tab does mean additional data reporting than in PY2026. </a:t>
            </a:r>
          </a:p>
          <a:p>
            <a:pPr marL="0" indent="0">
              <a:buNone/>
            </a:pPr>
            <a:endParaRPr lang="en-US" sz="2000" dirty="0">
              <a:latin typeface="Aptos Black" panose="020B0004020202020204" pitchFamily="34" charset="0"/>
            </a:endParaRPr>
          </a:p>
          <a:p>
            <a:pPr marL="0" indent="0">
              <a:buNone/>
            </a:pPr>
            <a:r>
              <a:rPr lang="en-US" sz="2000" dirty="0">
                <a:latin typeface="Aptos Black" panose="020B0004020202020204" pitchFamily="34" charset="0"/>
              </a:rPr>
              <a:t>The </a:t>
            </a:r>
            <a:r>
              <a:rPr lang="en-US" sz="2000" i="1" dirty="0">
                <a:latin typeface="Aptos Black" panose="020B0004020202020204" pitchFamily="34" charset="0"/>
              </a:rPr>
              <a:t>Data Issues</a:t>
            </a:r>
            <a:r>
              <a:rPr lang="en-US" sz="2000" dirty="0">
                <a:latin typeface="Aptos Black" panose="020B0004020202020204" pitchFamily="34" charset="0"/>
              </a:rPr>
              <a:t> tab segregates some of the detailed provider level responses that did not fit under the label of </a:t>
            </a:r>
            <a:r>
              <a:rPr lang="en-US" sz="2000" i="1" dirty="0">
                <a:latin typeface="Aptos Black" panose="020B0004020202020204" pitchFamily="34" charset="0"/>
              </a:rPr>
              <a:t>Network Development</a:t>
            </a:r>
            <a:r>
              <a:rPr lang="en-US" sz="2000" dirty="0">
                <a:latin typeface="Aptos Black" panose="020B0004020202020204" pitchFamily="34" charset="0"/>
              </a:rPr>
              <a:t>. </a:t>
            </a:r>
          </a:p>
          <a:p>
            <a:pPr marL="0" indent="0">
              <a:buNone/>
            </a:pPr>
            <a:endParaRPr lang="en-US" sz="2000" dirty="0">
              <a:latin typeface="Aptos Black" panose="020B0004020202020204" pitchFamily="34" charset="0"/>
            </a:endParaRPr>
          </a:p>
          <a:p>
            <a:pPr marL="0" indent="0">
              <a:buNone/>
            </a:pPr>
            <a:r>
              <a:rPr lang="en-US" sz="2000" dirty="0">
                <a:latin typeface="Aptos Black" panose="020B0004020202020204" pitchFamily="34" charset="0"/>
              </a:rPr>
              <a:t>Justification such as the following are not truly Network Development </a:t>
            </a:r>
          </a:p>
          <a:p>
            <a:pPr lvl="0"/>
            <a:r>
              <a:rPr lang="en-US" sz="2000" dirty="0">
                <a:latin typeface="Aptos Black" panose="020B0004020202020204" pitchFamily="34" charset="0"/>
              </a:rPr>
              <a:t>Issuer disagrees with provider location reported by others </a:t>
            </a:r>
          </a:p>
          <a:p>
            <a:pPr lvl="0"/>
            <a:r>
              <a:rPr lang="en-US" sz="2000" dirty="0">
                <a:latin typeface="Aptos Black" panose="020B0004020202020204" pitchFamily="34" charset="0"/>
              </a:rPr>
              <a:t>Provider classification issues in the PTNP (either addition or removal or both)     </a:t>
            </a:r>
            <a:r>
              <a:rPr lang="en-US" sz="2000" i="1" dirty="0">
                <a:latin typeface="Aptos Black" panose="020B0004020202020204" pitchFamily="34" charset="0"/>
              </a:rPr>
              <a:t> </a:t>
            </a:r>
            <a:r>
              <a:rPr lang="en-US" sz="2000" dirty="0">
                <a:latin typeface="Aptos Black" panose="020B0004020202020204" pitchFamily="34" charset="0"/>
              </a:rPr>
              <a:t> </a:t>
            </a:r>
          </a:p>
          <a:p>
            <a:pPr marL="0" indent="0">
              <a:buNone/>
            </a:pPr>
            <a:endParaRPr lang="en-US" sz="2000" dirty="0">
              <a:latin typeface="Aptos Black" panose="020B0004020202020204" pitchFamily="34" charset="0"/>
            </a:endParaRPr>
          </a:p>
          <a:p>
            <a:endParaRPr lang="en-US" dirty="0"/>
          </a:p>
        </p:txBody>
      </p:sp>
      <p:sp>
        <p:nvSpPr>
          <p:cNvPr id="4" name="Slide Number Placeholder 3">
            <a:extLst>
              <a:ext uri="{FF2B5EF4-FFF2-40B4-BE49-F238E27FC236}">
                <a16:creationId xmlns:a16="http://schemas.microsoft.com/office/drawing/2014/main" id="{D015A3B8-E8BB-CE46-31AD-803D1238A3A3}"/>
              </a:ext>
            </a:extLst>
          </p:cNvPr>
          <p:cNvSpPr>
            <a:spLocks noGrp="1"/>
          </p:cNvSpPr>
          <p:nvPr>
            <p:ph type="sldNum" sz="quarter" idx="12"/>
          </p:nvPr>
        </p:nvSpPr>
        <p:spPr/>
        <p:txBody>
          <a:bodyPr/>
          <a:lstStyle/>
          <a:p>
            <a:fld id="{62DBCB69-547C-4F68-819F-474A80AB012D}" type="slidenum">
              <a:rPr lang="en-US" smtClean="0"/>
              <a:t>15</a:t>
            </a:fld>
            <a:endParaRPr lang="en-US"/>
          </a:p>
        </p:txBody>
      </p:sp>
    </p:spTree>
    <p:extLst>
      <p:ext uri="{BB962C8B-B14F-4D97-AF65-F5344CB8AC3E}">
        <p14:creationId xmlns:p14="http://schemas.microsoft.com/office/powerpoint/2010/main" val="217662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1802E-7CB5-794E-85CE-6D51287C1A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DD8AF0-CB7C-C909-90D8-32D2306D8649}"/>
              </a:ext>
            </a:extLst>
          </p:cNvPr>
          <p:cNvSpPr>
            <a:spLocks noGrp="1"/>
          </p:cNvSpPr>
          <p:nvPr>
            <p:ph type="title"/>
          </p:nvPr>
        </p:nvSpPr>
        <p:spPr/>
        <p:txBody>
          <a:bodyPr/>
          <a:lstStyle/>
          <a:p>
            <a:r>
              <a:rPr lang="en-US" i="1" dirty="0">
                <a:latin typeface="Aptos Black" panose="020B0004020202020204" pitchFamily="34" charset="0"/>
              </a:rPr>
              <a:t>Data Issues tab- </a:t>
            </a:r>
            <a:r>
              <a:rPr lang="en-US" i="1" dirty="0" err="1">
                <a:latin typeface="Aptos Black" panose="020B0004020202020204" pitchFamily="34" charset="0"/>
              </a:rPr>
              <a:t>contd</a:t>
            </a:r>
            <a:endParaRPr lang="en-US" dirty="0"/>
          </a:p>
        </p:txBody>
      </p:sp>
      <p:sp>
        <p:nvSpPr>
          <p:cNvPr id="3" name="Content Placeholder 2">
            <a:extLst>
              <a:ext uri="{FF2B5EF4-FFF2-40B4-BE49-F238E27FC236}">
                <a16:creationId xmlns:a16="http://schemas.microsoft.com/office/drawing/2014/main" id="{CE0D64FF-E3F7-8367-9E1D-487D310B4E16}"/>
              </a:ext>
            </a:extLst>
          </p:cNvPr>
          <p:cNvSpPr>
            <a:spLocks noGrp="1"/>
          </p:cNvSpPr>
          <p:nvPr>
            <p:ph idx="1"/>
          </p:nvPr>
        </p:nvSpPr>
        <p:spPr/>
        <p:txBody>
          <a:bodyPr>
            <a:normAutofit/>
          </a:bodyPr>
          <a:lstStyle/>
          <a:p>
            <a:pPr marL="0" indent="0">
              <a:buNone/>
            </a:pPr>
            <a:r>
              <a:rPr lang="en-US" sz="2000" dirty="0">
                <a:latin typeface="Aptos Black" panose="020B0004020202020204" pitchFamily="34" charset="0"/>
              </a:rPr>
              <a:t>When adopting the idea of the customized Justification template from CMS-CCIIO, the Department tried to be as close to their design as possible - it seemed time tested. However, the Department realized that CMS-CCIIO does not provision dialog on data deficiencies because it lacks two unique Arkansas achievements within its regulatory design:    </a:t>
            </a:r>
          </a:p>
          <a:p>
            <a:pPr lvl="0"/>
            <a:r>
              <a:rPr lang="en-US" sz="2000" dirty="0">
                <a:latin typeface="Aptos Black" panose="020B0004020202020204" pitchFamily="34" charset="0"/>
              </a:rPr>
              <a:t>Arkansas issues objections </a:t>
            </a:r>
            <a:r>
              <a:rPr lang="en-US" sz="2000" i="1" dirty="0">
                <a:latin typeface="Aptos Black" panose="020B0004020202020204" pitchFamily="34" charset="0"/>
              </a:rPr>
              <a:t>only</a:t>
            </a:r>
            <a:r>
              <a:rPr lang="en-US" sz="2000" dirty="0">
                <a:latin typeface="Aptos Black" panose="020B0004020202020204" pitchFamily="34" charset="0"/>
              </a:rPr>
              <a:t> when it believes that there is scope for improvement (by comparing deficiencies against a hypothetical ideal network computed by aggregating provider locations from all issuers). </a:t>
            </a:r>
          </a:p>
          <a:p>
            <a:pPr lvl="0"/>
            <a:r>
              <a:rPr lang="en-US" sz="2000" dirty="0">
                <a:latin typeface="Aptos Black" panose="020B0004020202020204" pitchFamily="34" charset="0"/>
              </a:rPr>
              <a:t>Arkansas has a collaborative data governance process around the classifications of providers (PTNP process). </a:t>
            </a:r>
          </a:p>
          <a:p>
            <a:pPr marL="0" indent="0">
              <a:buNone/>
            </a:pPr>
            <a:endParaRPr lang="en-US" sz="2000" dirty="0">
              <a:latin typeface="Aptos Black" panose="020B0004020202020204" pitchFamily="34" charset="0"/>
            </a:endParaRPr>
          </a:p>
          <a:p>
            <a:endParaRPr lang="en-US" dirty="0"/>
          </a:p>
        </p:txBody>
      </p:sp>
      <p:sp>
        <p:nvSpPr>
          <p:cNvPr id="4" name="Slide Number Placeholder 3">
            <a:extLst>
              <a:ext uri="{FF2B5EF4-FFF2-40B4-BE49-F238E27FC236}">
                <a16:creationId xmlns:a16="http://schemas.microsoft.com/office/drawing/2014/main" id="{62CA66AE-224F-CEAC-5D22-3AB231FB7629}"/>
              </a:ext>
            </a:extLst>
          </p:cNvPr>
          <p:cNvSpPr>
            <a:spLocks noGrp="1"/>
          </p:cNvSpPr>
          <p:nvPr>
            <p:ph type="sldNum" sz="quarter" idx="12"/>
          </p:nvPr>
        </p:nvSpPr>
        <p:spPr/>
        <p:txBody>
          <a:bodyPr/>
          <a:lstStyle/>
          <a:p>
            <a:fld id="{62DBCB69-547C-4F68-819F-474A80AB012D}" type="slidenum">
              <a:rPr lang="en-US" smtClean="0"/>
              <a:t>16</a:t>
            </a:fld>
            <a:endParaRPr lang="en-US"/>
          </a:p>
        </p:txBody>
      </p:sp>
    </p:spTree>
    <p:extLst>
      <p:ext uri="{BB962C8B-B14F-4D97-AF65-F5344CB8AC3E}">
        <p14:creationId xmlns:p14="http://schemas.microsoft.com/office/powerpoint/2010/main" val="273840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87230-BCAD-583F-0C66-221554BDC0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60B93C-B888-20F4-3F0E-67B1DC7A2491}"/>
              </a:ext>
            </a:extLst>
          </p:cNvPr>
          <p:cNvSpPr>
            <a:spLocks noGrp="1"/>
          </p:cNvSpPr>
          <p:nvPr>
            <p:ph type="title"/>
          </p:nvPr>
        </p:nvSpPr>
        <p:spPr/>
        <p:txBody>
          <a:bodyPr/>
          <a:lstStyle/>
          <a:p>
            <a:r>
              <a:rPr lang="en-US" dirty="0">
                <a:latin typeface="Aptos Black" panose="020B0004020202020204" pitchFamily="34" charset="0"/>
              </a:rPr>
              <a:t>Refinement of justification reasons</a:t>
            </a:r>
            <a:endParaRPr lang="en-US" dirty="0"/>
          </a:p>
        </p:txBody>
      </p:sp>
      <p:sp>
        <p:nvSpPr>
          <p:cNvPr id="3" name="Content Placeholder 2">
            <a:extLst>
              <a:ext uri="{FF2B5EF4-FFF2-40B4-BE49-F238E27FC236}">
                <a16:creationId xmlns:a16="http://schemas.microsoft.com/office/drawing/2014/main" id="{79FE5E63-16D5-68EE-F47B-E1083F19A67B}"/>
              </a:ext>
            </a:extLst>
          </p:cNvPr>
          <p:cNvSpPr>
            <a:spLocks noGrp="1"/>
          </p:cNvSpPr>
          <p:nvPr>
            <p:ph idx="1"/>
          </p:nvPr>
        </p:nvSpPr>
        <p:spPr/>
        <p:txBody>
          <a:bodyPr>
            <a:normAutofit/>
          </a:bodyPr>
          <a:lstStyle/>
          <a:p>
            <a:pPr marL="0" indent="0">
              <a:buNone/>
            </a:pPr>
            <a:r>
              <a:rPr lang="en-US" sz="2400" dirty="0">
                <a:latin typeface="Aptos Black" panose="020B0004020202020204" pitchFamily="34" charset="0"/>
              </a:rPr>
              <a:t>The Department took advantage of one year of actual field experience with the customized justification template to study the justification responses from all issuers. The following refinements resulted </a:t>
            </a:r>
          </a:p>
          <a:p>
            <a:pPr lvl="0"/>
            <a:r>
              <a:rPr lang="en-US" sz="2000" dirty="0">
                <a:latin typeface="Aptos Black" panose="020B0004020202020204" pitchFamily="34" charset="0"/>
              </a:rPr>
              <a:t>Added a necessary response missed the first year (PTNP classification removals)    </a:t>
            </a:r>
          </a:p>
          <a:p>
            <a:pPr lvl="0"/>
            <a:r>
              <a:rPr lang="en-US" sz="2000" dirty="0">
                <a:latin typeface="Aptos Black" panose="020B0004020202020204" pitchFamily="34" charset="0"/>
              </a:rPr>
              <a:t>Eliminated reasons that were never used, and in hindsight seemed inapplicable   </a:t>
            </a:r>
          </a:p>
          <a:p>
            <a:pPr lvl="0"/>
            <a:r>
              <a:rPr lang="en-US" sz="2000" dirty="0">
                <a:latin typeface="Aptos Black" panose="020B0004020202020204" pitchFamily="34" charset="0"/>
              </a:rPr>
              <a:t>Edited some reasons for better clarity    </a:t>
            </a:r>
          </a:p>
          <a:p>
            <a:pPr marL="0" indent="0">
              <a:buNone/>
            </a:pPr>
            <a:endParaRPr lang="en-US" sz="2000" dirty="0">
              <a:latin typeface="Aptos Black" panose="020B0004020202020204" pitchFamily="34" charset="0"/>
            </a:endParaRPr>
          </a:p>
          <a:p>
            <a:endParaRPr lang="en-US" dirty="0"/>
          </a:p>
        </p:txBody>
      </p:sp>
      <p:sp>
        <p:nvSpPr>
          <p:cNvPr id="4" name="Slide Number Placeholder 3">
            <a:extLst>
              <a:ext uri="{FF2B5EF4-FFF2-40B4-BE49-F238E27FC236}">
                <a16:creationId xmlns:a16="http://schemas.microsoft.com/office/drawing/2014/main" id="{D9CBB0DB-DAD7-2462-ACA6-62CA438CE0B8}"/>
              </a:ext>
            </a:extLst>
          </p:cNvPr>
          <p:cNvSpPr>
            <a:spLocks noGrp="1"/>
          </p:cNvSpPr>
          <p:nvPr>
            <p:ph type="sldNum" sz="quarter" idx="12"/>
          </p:nvPr>
        </p:nvSpPr>
        <p:spPr/>
        <p:txBody>
          <a:bodyPr/>
          <a:lstStyle/>
          <a:p>
            <a:fld id="{62DBCB69-547C-4F68-819F-474A80AB012D}" type="slidenum">
              <a:rPr lang="en-US" smtClean="0"/>
              <a:t>17</a:t>
            </a:fld>
            <a:endParaRPr lang="en-US"/>
          </a:p>
        </p:txBody>
      </p:sp>
    </p:spTree>
    <p:extLst>
      <p:ext uri="{BB962C8B-B14F-4D97-AF65-F5344CB8AC3E}">
        <p14:creationId xmlns:p14="http://schemas.microsoft.com/office/powerpoint/2010/main" val="290508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C9DDF-1D25-2CDF-6484-FDAE5FAC98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D911EF-6697-984D-4231-641C7BD32D2C}"/>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64C7912A-D433-3251-21C7-1E212AE6B2A4}"/>
              </a:ext>
            </a:extLst>
          </p:cNvPr>
          <p:cNvSpPr>
            <a:spLocks noGrp="1"/>
          </p:cNvSpPr>
          <p:nvPr>
            <p:ph idx="1"/>
          </p:nvPr>
        </p:nvSpPr>
        <p:spPr/>
        <p:txBody>
          <a:bodyPr>
            <a:normAutofit lnSpcReduction="10000"/>
          </a:bodyPr>
          <a:lstStyle/>
          <a:p>
            <a:pPr marL="514350" lvl="0" indent="-514350">
              <a:buFont typeface="+mj-lt"/>
              <a:buAutoNum type="arabicPeriod"/>
            </a:pPr>
            <a:r>
              <a:rPr lang="en-US" dirty="0">
                <a:solidFill>
                  <a:schemeClr val="bg1">
                    <a:lumMod val="50000"/>
                  </a:schemeClr>
                </a:solidFill>
                <a:latin typeface="Aptos Black" panose="020B0004020202020204" pitchFamily="34" charset="0"/>
              </a:rPr>
              <a:t>What to expect at the end of the reviews this year.</a:t>
            </a:r>
          </a:p>
          <a:p>
            <a:pPr marL="514350" lvl="0" indent="-514350">
              <a:buFont typeface="+mj-lt"/>
              <a:buAutoNum type="arabicPeriod"/>
            </a:pPr>
            <a:r>
              <a:rPr lang="en-US" dirty="0">
                <a:solidFill>
                  <a:schemeClr val="bg1">
                    <a:lumMod val="50000"/>
                  </a:schemeClr>
                </a:solidFill>
                <a:latin typeface="Aptos Black" panose="020B0004020202020204" pitchFamily="34" charset="0"/>
              </a:rPr>
              <a:t>Provider Location Code- what’s that and why do I care?</a:t>
            </a:r>
          </a:p>
          <a:p>
            <a:pPr marL="514350" indent="-514350">
              <a:buFont typeface="+mj-lt"/>
              <a:buAutoNum type="arabicPeriod"/>
            </a:pPr>
            <a:r>
              <a:rPr lang="en-US" dirty="0">
                <a:solidFill>
                  <a:schemeClr val="bg1">
                    <a:lumMod val="50000"/>
                  </a:schemeClr>
                </a:solidFill>
                <a:latin typeface="Aptos Black" panose="020B0004020202020204" pitchFamily="34" charset="0"/>
              </a:rPr>
              <a:t>What changed in the Justification template &amp; why?</a:t>
            </a:r>
          </a:p>
          <a:p>
            <a:pPr marL="514350" lvl="0" indent="-514350">
              <a:buFont typeface="+mj-lt"/>
              <a:buAutoNum type="arabicPeriod"/>
            </a:pPr>
            <a:r>
              <a:rPr lang="en-US" dirty="0">
                <a:latin typeface="Aptos Black" panose="020B0004020202020204" pitchFamily="34" charset="0"/>
              </a:rPr>
              <a:t>How would AID process issuers justifications and why should I care?</a:t>
            </a:r>
          </a:p>
          <a:p>
            <a:pPr marL="514350" lvl="0" indent="-514350">
              <a:buFont typeface="+mj-lt"/>
              <a:buAutoNum type="arabicPeriod"/>
            </a:pPr>
            <a:r>
              <a:rPr lang="en-US" dirty="0">
                <a:solidFill>
                  <a:schemeClr val="bg1">
                    <a:lumMod val="50000"/>
                  </a:schemeClr>
                </a:solidFill>
                <a:latin typeface="Aptos Black" panose="020B0004020202020204" pitchFamily="34" charset="0"/>
              </a:rPr>
              <a:t>Kicking off the PTNP 2026 Round 2 – Provider Classification Data Maintenance.</a:t>
            </a:r>
          </a:p>
          <a:p>
            <a:pPr marL="514350" lvl="0" indent="-514350">
              <a:buFont typeface="+mj-lt"/>
              <a:buAutoNum type="arabicPeriod"/>
            </a:pPr>
            <a:r>
              <a:rPr lang="en-US" dirty="0">
                <a:solidFill>
                  <a:schemeClr val="bg1">
                    <a:lumMod val="50000"/>
                  </a:schemeClr>
                </a:solidFill>
                <a:latin typeface="Aptos Black" panose="020B0004020202020204" pitchFamily="34" charset="0"/>
              </a:rPr>
              <a:t>Q&amp;A</a:t>
            </a:r>
          </a:p>
          <a:p>
            <a:endParaRPr lang="en-US" sz="2400" b="1" dirty="0"/>
          </a:p>
          <a:p>
            <a:endParaRPr lang="en-US" dirty="0"/>
          </a:p>
        </p:txBody>
      </p:sp>
      <p:sp>
        <p:nvSpPr>
          <p:cNvPr id="4" name="Slide Number Placeholder 3">
            <a:extLst>
              <a:ext uri="{FF2B5EF4-FFF2-40B4-BE49-F238E27FC236}">
                <a16:creationId xmlns:a16="http://schemas.microsoft.com/office/drawing/2014/main" id="{45A2465F-A7D7-D82E-7C21-F2610A9AD206}"/>
              </a:ext>
            </a:extLst>
          </p:cNvPr>
          <p:cNvSpPr>
            <a:spLocks noGrp="1"/>
          </p:cNvSpPr>
          <p:nvPr>
            <p:ph type="sldNum" sz="quarter" idx="12"/>
          </p:nvPr>
        </p:nvSpPr>
        <p:spPr/>
        <p:txBody>
          <a:bodyPr/>
          <a:lstStyle/>
          <a:p>
            <a:fld id="{62DBCB69-547C-4F68-819F-474A80AB012D}" type="slidenum">
              <a:rPr lang="en-US" smtClean="0"/>
              <a:t>18</a:t>
            </a:fld>
            <a:endParaRPr lang="en-US"/>
          </a:p>
        </p:txBody>
      </p:sp>
    </p:spTree>
    <p:extLst>
      <p:ext uri="{BB962C8B-B14F-4D97-AF65-F5344CB8AC3E}">
        <p14:creationId xmlns:p14="http://schemas.microsoft.com/office/powerpoint/2010/main" val="292224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7931FF-4D78-3C8F-56A1-39C4009A981C}"/>
              </a:ext>
            </a:extLst>
          </p:cNvPr>
          <p:cNvSpPr>
            <a:spLocks noGrp="1"/>
          </p:cNvSpPr>
          <p:nvPr>
            <p:ph type="title"/>
          </p:nvPr>
        </p:nvSpPr>
        <p:spPr/>
        <p:txBody>
          <a:bodyPr/>
          <a:lstStyle/>
          <a:p>
            <a:r>
              <a:rPr lang="en-US" dirty="0"/>
              <a:t>How AID Uses Justification Data</a:t>
            </a:r>
          </a:p>
        </p:txBody>
      </p:sp>
      <p:sp>
        <p:nvSpPr>
          <p:cNvPr id="5" name="Content Placeholder 4">
            <a:extLst>
              <a:ext uri="{FF2B5EF4-FFF2-40B4-BE49-F238E27FC236}">
                <a16:creationId xmlns:a16="http://schemas.microsoft.com/office/drawing/2014/main" id="{99714A44-D489-8167-7124-CB7140C185E5}"/>
              </a:ext>
            </a:extLst>
          </p:cNvPr>
          <p:cNvSpPr>
            <a:spLocks noGrp="1"/>
          </p:cNvSpPr>
          <p:nvPr>
            <p:ph idx="1"/>
          </p:nvPr>
        </p:nvSpPr>
        <p:spPr/>
        <p:txBody>
          <a:bodyPr/>
          <a:lstStyle/>
          <a:p>
            <a:r>
              <a:rPr lang="en-US" dirty="0"/>
              <a:t>When an objection is made, there are three broad responses available to issuers:</a:t>
            </a:r>
          </a:p>
          <a:p>
            <a:pPr lvl="1"/>
            <a:r>
              <a:rPr lang="en-US" dirty="0"/>
              <a:t>The issuer has provider locations to satisfy requirements that were not included in the calculations</a:t>
            </a:r>
          </a:p>
          <a:p>
            <a:pPr lvl="1"/>
            <a:r>
              <a:rPr lang="en-US" dirty="0"/>
              <a:t>The issuer is attempting to add existing providers to our network</a:t>
            </a:r>
          </a:p>
          <a:p>
            <a:pPr lvl="1"/>
            <a:r>
              <a:rPr lang="en-US" dirty="0"/>
              <a:t>Providers that AID claims can improve compliance are not valid for the criteria or location indicated</a:t>
            </a:r>
          </a:p>
          <a:p>
            <a:pPr lvl="1"/>
            <a:endParaRPr lang="en-US" dirty="0"/>
          </a:p>
          <a:p>
            <a:pPr lvl="1"/>
            <a:endParaRPr lang="en-US" dirty="0"/>
          </a:p>
        </p:txBody>
      </p:sp>
    </p:spTree>
    <p:extLst>
      <p:ext uri="{BB962C8B-B14F-4D97-AF65-F5344CB8AC3E}">
        <p14:creationId xmlns:p14="http://schemas.microsoft.com/office/powerpoint/2010/main" val="321215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lnSpcReduction="10000"/>
          </a:bodyPr>
          <a:lstStyle/>
          <a:p>
            <a:pPr marL="514350" lvl="0" indent="-514350">
              <a:buFont typeface="+mj-lt"/>
              <a:buAutoNum type="arabicPeriod"/>
            </a:pPr>
            <a:r>
              <a:rPr lang="en-US" dirty="0">
                <a:latin typeface="Aptos Black" panose="020B0004020202020204" pitchFamily="34" charset="0"/>
              </a:rPr>
              <a:t>What to expect at the end of the reviews this year.</a:t>
            </a:r>
          </a:p>
          <a:p>
            <a:pPr marL="514350" lvl="0" indent="-514350">
              <a:buFont typeface="+mj-lt"/>
              <a:buAutoNum type="arabicPeriod"/>
            </a:pPr>
            <a:r>
              <a:rPr lang="en-US" dirty="0">
                <a:latin typeface="Aptos Black" panose="020B0004020202020204" pitchFamily="34" charset="0"/>
              </a:rPr>
              <a:t>Provider Location Code- what’s that and why do I care?</a:t>
            </a:r>
          </a:p>
          <a:p>
            <a:pPr marL="514350" lvl="0" indent="-514350">
              <a:buFont typeface="+mj-lt"/>
              <a:buAutoNum type="arabicPeriod"/>
            </a:pPr>
            <a:r>
              <a:rPr lang="en-US" dirty="0">
                <a:latin typeface="Aptos Black" panose="020B0004020202020204" pitchFamily="34" charset="0"/>
              </a:rPr>
              <a:t>What changed in the Justification template &amp; why?</a:t>
            </a:r>
          </a:p>
          <a:p>
            <a:pPr marL="514350" lvl="0" indent="-514350">
              <a:buFont typeface="+mj-lt"/>
              <a:buAutoNum type="arabicPeriod"/>
            </a:pPr>
            <a:r>
              <a:rPr lang="en-US" dirty="0">
                <a:latin typeface="Aptos Black" panose="020B0004020202020204" pitchFamily="34" charset="0"/>
              </a:rPr>
              <a:t>How would AID process issuers justifications and why should I care?</a:t>
            </a:r>
          </a:p>
          <a:p>
            <a:pPr marL="514350" lvl="0" indent="-514350">
              <a:buFont typeface="+mj-lt"/>
              <a:buAutoNum type="arabicPeriod"/>
            </a:pPr>
            <a:r>
              <a:rPr lang="en-US" dirty="0">
                <a:latin typeface="Aptos Black" panose="020B0004020202020204" pitchFamily="34" charset="0"/>
              </a:rPr>
              <a:t>Kicking off the PTNP 2026 Round 2 – Provider Classification Data Maintenance.</a:t>
            </a:r>
          </a:p>
          <a:p>
            <a:pPr marL="514350" lvl="0" indent="-514350">
              <a:buFont typeface="+mj-lt"/>
              <a:buAutoNum type="arabicPeriod"/>
            </a:pPr>
            <a:r>
              <a:rPr lang="en-US" dirty="0">
                <a:latin typeface="Aptos Black" panose="020B0004020202020204" pitchFamily="34" charset="0"/>
              </a:rPr>
              <a:t>Q&amp;A</a:t>
            </a:r>
          </a:p>
          <a:p>
            <a:endParaRPr lang="en-US" sz="2400" b="1" dirty="0"/>
          </a:p>
          <a:p>
            <a:endParaRPr lang="en-US" dirty="0"/>
          </a:p>
        </p:txBody>
      </p:sp>
      <p:sp>
        <p:nvSpPr>
          <p:cNvPr id="4" name="Slide Number Placeholder 3"/>
          <p:cNvSpPr>
            <a:spLocks noGrp="1"/>
          </p:cNvSpPr>
          <p:nvPr>
            <p:ph type="sldNum" sz="quarter" idx="12"/>
          </p:nvPr>
        </p:nvSpPr>
        <p:spPr/>
        <p:txBody>
          <a:bodyPr/>
          <a:lstStyle/>
          <a:p>
            <a:fld id="{62DBCB69-547C-4F68-819F-474A80AB012D}" type="slidenum">
              <a:rPr lang="en-US" smtClean="0"/>
              <a:t>2</a:t>
            </a:fld>
            <a:endParaRPr lang="en-US"/>
          </a:p>
        </p:txBody>
      </p:sp>
    </p:spTree>
    <p:extLst>
      <p:ext uri="{BB962C8B-B14F-4D97-AF65-F5344CB8AC3E}">
        <p14:creationId xmlns:p14="http://schemas.microsoft.com/office/powerpoint/2010/main" val="1211561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CDFDA-23DD-937B-3AD1-960D3AD3839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3D7C318-AC2B-42EB-55BB-174707C37C26}"/>
              </a:ext>
            </a:extLst>
          </p:cNvPr>
          <p:cNvSpPr>
            <a:spLocks noGrp="1"/>
          </p:cNvSpPr>
          <p:nvPr>
            <p:ph type="title"/>
          </p:nvPr>
        </p:nvSpPr>
        <p:spPr/>
        <p:txBody>
          <a:bodyPr/>
          <a:lstStyle/>
          <a:p>
            <a:r>
              <a:rPr lang="en-US" dirty="0"/>
              <a:t>How AID Uses Justification Data</a:t>
            </a:r>
          </a:p>
        </p:txBody>
      </p:sp>
      <p:sp>
        <p:nvSpPr>
          <p:cNvPr id="5" name="Content Placeholder 4">
            <a:extLst>
              <a:ext uri="{FF2B5EF4-FFF2-40B4-BE49-F238E27FC236}">
                <a16:creationId xmlns:a16="http://schemas.microsoft.com/office/drawing/2014/main" id="{1A245CB4-C916-9FEB-1DC5-D33CE5133DBF}"/>
              </a:ext>
            </a:extLst>
          </p:cNvPr>
          <p:cNvSpPr>
            <a:spLocks noGrp="1"/>
          </p:cNvSpPr>
          <p:nvPr>
            <p:ph idx="1"/>
          </p:nvPr>
        </p:nvSpPr>
        <p:spPr/>
        <p:txBody>
          <a:bodyPr/>
          <a:lstStyle/>
          <a:p>
            <a:r>
              <a:rPr lang="en-US" dirty="0">
                <a:solidFill>
                  <a:schemeClr val="bg2">
                    <a:lumMod val="75000"/>
                  </a:schemeClr>
                </a:solidFill>
              </a:rPr>
              <a:t>When an objection is made, there are three broad responses available to issuers:</a:t>
            </a:r>
          </a:p>
          <a:p>
            <a:pPr lvl="1"/>
            <a:r>
              <a:rPr lang="en-US" dirty="0"/>
              <a:t>The issuer has provider locations to satisfy requirements that were not included in the calculations</a:t>
            </a:r>
          </a:p>
          <a:p>
            <a:pPr lvl="1"/>
            <a:r>
              <a:rPr lang="en-US" dirty="0"/>
              <a:t>The issuer is attempting to add existing providers to our network</a:t>
            </a:r>
          </a:p>
          <a:p>
            <a:pPr lvl="1"/>
            <a:r>
              <a:rPr lang="en-US" dirty="0">
                <a:solidFill>
                  <a:schemeClr val="bg2">
                    <a:lumMod val="75000"/>
                  </a:schemeClr>
                </a:solidFill>
              </a:rPr>
              <a:t>Providers that AID claims can improve compliance are not valid for the criteria or location indicated</a:t>
            </a:r>
          </a:p>
          <a:p>
            <a:pPr lvl="1"/>
            <a:endParaRPr lang="en-US" dirty="0">
              <a:solidFill>
                <a:schemeClr val="bg2">
                  <a:lumMod val="75000"/>
                </a:schemeClr>
              </a:solidFill>
            </a:endParaRPr>
          </a:p>
          <a:p>
            <a:pPr marL="0" indent="0">
              <a:buNone/>
            </a:pPr>
            <a:r>
              <a:rPr lang="en-US" b="1" dirty="0">
                <a:solidFill>
                  <a:srgbClr val="C00000"/>
                </a:solidFill>
              </a:rPr>
              <a:t>Starting with PY2027, these two claims will be evidence-tested.</a:t>
            </a:r>
          </a:p>
        </p:txBody>
      </p:sp>
    </p:spTree>
    <p:extLst>
      <p:ext uri="{BB962C8B-B14F-4D97-AF65-F5344CB8AC3E}">
        <p14:creationId xmlns:p14="http://schemas.microsoft.com/office/powerpoint/2010/main" val="342410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40A4D-42D0-4B63-D0C1-FC37902B7D2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4C18F33-FFBF-289B-A310-570B2D4EC512}"/>
              </a:ext>
            </a:extLst>
          </p:cNvPr>
          <p:cNvSpPr>
            <a:spLocks noGrp="1"/>
          </p:cNvSpPr>
          <p:nvPr>
            <p:ph type="title"/>
          </p:nvPr>
        </p:nvSpPr>
        <p:spPr/>
        <p:txBody>
          <a:bodyPr/>
          <a:lstStyle/>
          <a:p>
            <a:r>
              <a:rPr lang="en-US" dirty="0"/>
              <a:t>How AID Uses Justification Data</a:t>
            </a:r>
          </a:p>
        </p:txBody>
      </p:sp>
      <p:sp>
        <p:nvSpPr>
          <p:cNvPr id="5" name="Content Placeholder 4">
            <a:extLst>
              <a:ext uri="{FF2B5EF4-FFF2-40B4-BE49-F238E27FC236}">
                <a16:creationId xmlns:a16="http://schemas.microsoft.com/office/drawing/2014/main" id="{EEACA826-528E-214F-D2A0-83E716E31136}"/>
              </a:ext>
            </a:extLst>
          </p:cNvPr>
          <p:cNvSpPr>
            <a:spLocks noGrp="1"/>
          </p:cNvSpPr>
          <p:nvPr>
            <p:ph idx="1"/>
          </p:nvPr>
        </p:nvSpPr>
        <p:spPr/>
        <p:txBody>
          <a:bodyPr/>
          <a:lstStyle/>
          <a:p>
            <a:pPr marL="0" indent="0">
              <a:buNone/>
            </a:pPr>
            <a:r>
              <a:rPr lang="en-US" b="1" dirty="0"/>
              <a:t>How are additional providers tested?</a:t>
            </a:r>
          </a:p>
          <a:p>
            <a:endParaRPr lang="en-US" b="1" dirty="0"/>
          </a:p>
          <a:p>
            <a:pPr marL="385763" indent="-385763">
              <a:buFont typeface="+mj-lt"/>
              <a:buAutoNum type="arabicPeriod"/>
            </a:pPr>
            <a:r>
              <a:rPr lang="en-US" dirty="0"/>
              <a:t>A “hypothetical network” is created with the potential additions from Network Development and Data Issues (PTNP additions).</a:t>
            </a:r>
          </a:p>
          <a:p>
            <a:pPr marL="385763" indent="-385763">
              <a:buFont typeface="+mj-lt"/>
              <a:buAutoNum type="arabicPeriod"/>
            </a:pPr>
            <a:r>
              <a:rPr lang="en-US" dirty="0"/>
              <a:t>This network is recalculated using the drive distance algorithms.</a:t>
            </a:r>
          </a:p>
          <a:p>
            <a:pPr marL="385763" indent="-385763">
              <a:buFont typeface="+mj-lt"/>
              <a:buAutoNum type="arabicPeriod"/>
            </a:pPr>
            <a:r>
              <a:rPr lang="en-US" dirty="0"/>
              <a:t>Results are compared to the </a:t>
            </a:r>
            <a:r>
              <a:rPr lang="en-US" i="1" dirty="0"/>
              <a:t>existing ideal network.</a:t>
            </a:r>
            <a:endParaRPr lang="en-US" dirty="0"/>
          </a:p>
          <a:p>
            <a:pPr marL="385763" indent="-385763">
              <a:buFont typeface="+mj-lt"/>
              <a:buAutoNum type="arabicPeriod"/>
            </a:pPr>
            <a:r>
              <a:rPr lang="en-US" dirty="0"/>
              <a:t>Coverage improvement is reported to regulators to factor into their determinations.</a:t>
            </a:r>
          </a:p>
        </p:txBody>
      </p:sp>
    </p:spTree>
    <p:extLst>
      <p:ext uri="{BB962C8B-B14F-4D97-AF65-F5344CB8AC3E}">
        <p14:creationId xmlns:p14="http://schemas.microsoft.com/office/powerpoint/2010/main" val="159780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73E2F-A371-D637-05E0-3F797200FF4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1990C60-3B2B-5B4C-89F1-E34213B8F060}"/>
              </a:ext>
            </a:extLst>
          </p:cNvPr>
          <p:cNvSpPr>
            <a:spLocks noGrp="1"/>
          </p:cNvSpPr>
          <p:nvPr>
            <p:ph type="title"/>
          </p:nvPr>
        </p:nvSpPr>
        <p:spPr/>
        <p:txBody>
          <a:bodyPr/>
          <a:lstStyle/>
          <a:p>
            <a:r>
              <a:rPr lang="en-US" dirty="0"/>
              <a:t>How AID Uses Justification Data</a:t>
            </a:r>
          </a:p>
        </p:txBody>
      </p:sp>
      <p:sp>
        <p:nvSpPr>
          <p:cNvPr id="5" name="Content Placeholder 4">
            <a:extLst>
              <a:ext uri="{FF2B5EF4-FFF2-40B4-BE49-F238E27FC236}">
                <a16:creationId xmlns:a16="http://schemas.microsoft.com/office/drawing/2014/main" id="{8F7DC78F-F1A4-7A7D-DACE-7CCEB4B6807C}"/>
              </a:ext>
            </a:extLst>
          </p:cNvPr>
          <p:cNvSpPr>
            <a:spLocks noGrp="1"/>
          </p:cNvSpPr>
          <p:nvPr>
            <p:ph idx="1"/>
          </p:nvPr>
        </p:nvSpPr>
        <p:spPr/>
        <p:txBody>
          <a:bodyPr/>
          <a:lstStyle/>
          <a:p>
            <a:r>
              <a:rPr lang="en-US" dirty="0">
                <a:solidFill>
                  <a:schemeClr val="bg2">
                    <a:lumMod val="75000"/>
                  </a:schemeClr>
                </a:solidFill>
              </a:rPr>
              <a:t>When an objection is made, there are three broad responses available to issuers:</a:t>
            </a:r>
          </a:p>
          <a:p>
            <a:pPr lvl="1"/>
            <a:r>
              <a:rPr lang="en-US" dirty="0">
                <a:solidFill>
                  <a:schemeClr val="bg2">
                    <a:lumMod val="75000"/>
                  </a:schemeClr>
                </a:solidFill>
              </a:rPr>
              <a:t>The issuer has provider locations to satisfy requirements that were not included in the calculations</a:t>
            </a:r>
          </a:p>
          <a:p>
            <a:pPr lvl="1"/>
            <a:r>
              <a:rPr lang="en-US" dirty="0">
                <a:solidFill>
                  <a:schemeClr val="bg2">
                    <a:lumMod val="75000"/>
                  </a:schemeClr>
                </a:solidFill>
              </a:rPr>
              <a:t>The issuer is attempting to add existing providers to our network</a:t>
            </a:r>
          </a:p>
          <a:p>
            <a:pPr lvl="1"/>
            <a:r>
              <a:rPr lang="en-US" dirty="0"/>
              <a:t>Providers that AID claims can improve compliance are not valid for the criteria or location indicated</a:t>
            </a:r>
          </a:p>
          <a:p>
            <a:pPr lvl="1"/>
            <a:endParaRPr lang="en-US" dirty="0">
              <a:solidFill>
                <a:schemeClr val="bg2">
                  <a:lumMod val="75000"/>
                </a:schemeClr>
              </a:solidFill>
            </a:endParaRPr>
          </a:p>
          <a:p>
            <a:pPr marL="0" indent="0">
              <a:buNone/>
            </a:pPr>
            <a:r>
              <a:rPr lang="en-US" b="1" dirty="0">
                <a:solidFill>
                  <a:srgbClr val="C00000"/>
                </a:solidFill>
              </a:rPr>
              <a:t>What about these? and “Other” justifications?</a:t>
            </a:r>
          </a:p>
        </p:txBody>
      </p:sp>
    </p:spTree>
    <p:extLst>
      <p:ext uri="{BB962C8B-B14F-4D97-AF65-F5344CB8AC3E}">
        <p14:creationId xmlns:p14="http://schemas.microsoft.com/office/powerpoint/2010/main" val="234385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35400-505F-712D-DFCC-73C23FF8BC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B9CF862-5B4B-1B30-6D8B-8BEE3D8B5914}"/>
              </a:ext>
            </a:extLst>
          </p:cNvPr>
          <p:cNvSpPr>
            <a:spLocks noGrp="1"/>
          </p:cNvSpPr>
          <p:nvPr>
            <p:ph type="title"/>
          </p:nvPr>
        </p:nvSpPr>
        <p:spPr/>
        <p:txBody>
          <a:bodyPr/>
          <a:lstStyle/>
          <a:p>
            <a:r>
              <a:rPr lang="en-US" dirty="0"/>
              <a:t>How AID Uses Justification Data</a:t>
            </a:r>
          </a:p>
        </p:txBody>
      </p:sp>
      <p:sp>
        <p:nvSpPr>
          <p:cNvPr id="5" name="Content Placeholder 4">
            <a:extLst>
              <a:ext uri="{FF2B5EF4-FFF2-40B4-BE49-F238E27FC236}">
                <a16:creationId xmlns:a16="http://schemas.microsoft.com/office/drawing/2014/main" id="{BB58CD01-E96A-387A-5CDB-A025AE8E5EC7}"/>
              </a:ext>
            </a:extLst>
          </p:cNvPr>
          <p:cNvSpPr>
            <a:spLocks noGrp="1"/>
          </p:cNvSpPr>
          <p:nvPr>
            <p:ph idx="1"/>
          </p:nvPr>
        </p:nvSpPr>
        <p:spPr/>
        <p:txBody>
          <a:bodyPr/>
          <a:lstStyle/>
          <a:p>
            <a:pPr marL="0" indent="0">
              <a:buNone/>
            </a:pPr>
            <a:r>
              <a:rPr lang="en-US" b="1" dirty="0"/>
              <a:t>How are disputed provider locations judged?</a:t>
            </a:r>
          </a:p>
          <a:p>
            <a:endParaRPr lang="en-US" b="1" dirty="0"/>
          </a:p>
          <a:p>
            <a:pPr marL="385763" indent="-385763">
              <a:buFont typeface="+mj-lt"/>
              <a:buAutoNum type="arabicPeriod"/>
            </a:pPr>
            <a:r>
              <a:rPr lang="en-US" dirty="0"/>
              <a:t>AID will not adjust the existing ideal network.</a:t>
            </a:r>
          </a:p>
          <a:p>
            <a:pPr marL="385763" indent="-385763">
              <a:buFont typeface="+mj-lt"/>
              <a:buAutoNum type="arabicPeriod"/>
            </a:pPr>
            <a:r>
              <a:rPr lang="en-US" dirty="0"/>
              <a:t>Individual evidence will be evaluated to support the dispute</a:t>
            </a:r>
            <a:br>
              <a:rPr lang="en-US" dirty="0"/>
            </a:br>
            <a:r>
              <a:rPr lang="en-US" b="1" dirty="0"/>
              <a:t>Be thorough and provide proof.</a:t>
            </a:r>
            <a:endParaRPr lang="en-US" dirty="0"/>
          </a:p>
          <a:p>
            <a:pPr marL="385763" indent="-385763">
              <a:buFont typeface="+mj-lt"/>
              <a:buAutoNum type="arabicPeriod"/>
            </a:pPr>
            <a:r>
              <a:rPr lang="en-US" dirty="0"/>
              <a:t>Often there are multiple available providers; disputing one as inaccurate does not solve the objection.</a:t>
            </a:r>
          </a:p>
          <a:p>
            <a:pPr marL="385763" indent="-385763">
              <a:buFont typeface="+mj-lt"/>
              <a:buAutoNum type="arabicPeriod"/>
            </a:pPr>
            <a:r>
              <a:rPr lang="en-US" dirty="0"/>
              <a:t>AID regulators will make the final determination.</a:t>
            </a:r>
          </a:p>
        </p:txBody>
      </p:sp>
    </p:spTree>
    <p:extLst>
      <p:ext uri="{BB962C8B-B14F-4D97-AF65-F5344CB8AC3E}">
        <p14:creationId xmlns:p14="http://schemas.microsoft.com/office/powerpoint/2010/main" val="313157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F5FD6-EE11-9527-7DB5-082ADCAFC6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1A710E-016A-3A5C-A383-229D37744D6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13A95E2-3A4D-2FA6-99D8-801B781E516A}"/>
              </a:ext>
            </a:extLst>
          </p:cNvPr>
          <p:cNvSpPr>
            <a:spLocks noGrp="1"/>
          </p:cNvSpPr>
          <p:nvPr>
            <p:ph idx="1"/>
          </p:nvPr>
        </p:nvSpPr>
        <p:spPr/>
        <p:txBody>
          <a:bodyPr>
            <a:normAutofit lnSpcReduction="10000"/>
          </a:bodyPr>
          <a:lstStyle/>
          <a:p>
            <a:pPr marL="514350" lvl="0" indent="-514350">
              <a:buFont typeface="+mj-lt"/>
              <a:buAutoNum type="arabicPeriod"/>
            </a:pPr>
            <a:r>
              <a:rPr lang="en-US" dirty="0">
                <a:solidFill>
                  <a:schemeClr val="bg1">
                    <a:lumMod val="50000"/>
                  </a:schemeClr>
                </a:solidFill>
                <a:latin typeface="Aptos Black" panose="020B0004020202020204" pitchFamily="34" charset="0"/>
              </a:rPr>
              <a:t>What to expect at the end of the reviews this year.</a:t>
            </a:r>
          </a:p>
          <a:p>
            <a:pPr marL="514350" lvl="0" indent="-514350">
              <a:buFont typeface="+mj-lt"/>
              <a:buAutoNum type="arabicPeriod"/>
            </a:pPr>
            <a:r>
              <a:rPr lang="en-US" dirty="0">
                <a:solidFill>
                  <a:schemeClr val="bg1">
                    <a:lumMod val="50000"/>
                  </a:schemeClr>
                </a:solidFill>
                <a:latin typeface="Aptos Black" panose="020B0004020202020204" pitchFamily="34" charset="0"/>
              </a:rPr>
              <a:t>Provider Location Code- what’s that and why do I care?</a:t>
            </a:r>
          </a:p>
          <a:p>
            <a:pPr marL="514350" indent="-514350">
              <a:buFont typeface="+mj-lt"/>
              <a:buAutoNum type="arabicPeriod"/>
            </a:pPr>
            <a:r>
              <a:rPr lang="en-US" dirty="0">
                <a:solidFill>
                  <a:schemeClr val="bg1">
                    <a:lumMod val="50000"/>
                  </a:schemeClr>
                </a:solidFill>
                <a:latin typeface="Aptos Black" panose="020B0004020202020204" pitchFamily="34" charset="0"/>
              </a:rPr>
              <a:t>What changed in the Justification template &amp; why?</a:t>
            </a:r>
          </a:p>
          <a:p>
            <a:pPr marL="514350" lvl="0" indent="-514350">
              <a:buFont typeface="+mj-lt"/>
              <a:buAutoNum type="arabicPeriod"/>
            </a:pPr>
            <a:r>
              <a:rPr lang="en-US" dirty="0">
                <a:solidFill>
                  <a:schemeClr val="bg1">
                    <a:lumMod val="50000"/>
                  </a:schemeClr>
                </a:solidFill>
                <a:latin typeface="Aptos Black" panose="020B0004020202020204" pitchFamily="34" charset="0"/>
              </a:rPr>
              <a:t>How would AID process issuers justifications and why should I care?</a:t>
            </a:r>
          </a:p>
          <a:p>
            <a:pPr marL="514350" lvl="0" indent="-514350">
              <a:buFont typeface="+mj-lt"/>
              <a:buAutoNum type="arabicPeriod"/>
            </a:pPr>
            <a:r>
              <a:rPr lang="en-US" dirty="0">
                <a:latin typeface="Aptos Black" panose="020B0004020202020204" pitchFamily="34" charset="0"/>
              </a:rPr>
              <a:t>Kicking off the PTNP 2026 Round 2 – Provider Classification Data Maintenance.</a:t>
            </a:r>
          </a:p>
          <a:p>
            <a:pPr marL="514350" lvl="0" indent="-514350">
              <a:buFont typeface="+mj-lt"/>
              <a:buAutoNum type="arabicPeriod"/>
            </a:pPr>
            <a:r>
              <a:rPr lang="en-US" dirty="0">
                <a:solidFill>
                  <a:schemeClr val="bg1">
                    <a:lumMod val="50000"/>
                  </a:schemeClr>
                </a:solidFill>
                <a:latin typeface="Aptos Black" panose="020B0004020202020204" pitchFamily="34" charset="0"/>
              </a:rPr>
              <a:t>Q&amp;A</a:t>
            </a:r>
          </a:p>
          <a:p>
            <a:endParaRPr lang="en-US" sz="2400" b="1" dirty="0"/>
          </a:p>
          <a:p>
            <a:endParaRPr lang="en-US" dirty="0"/>
          </a:p>
        </p:txBody>
      </p:sp>
      <p:sp>
        <p:nvSpPr>
          <p:cNvPr id="4" name="Slide Number Placeholder 3">
            <a:extLst>
              <a:ext uri="{FF2B5EF4-FFF2-40B4-BE49-F238E27FC236}">
                <a16:creationId xmlns:a16="http://schemas.microsoft.com/office/drawing/2014/main" id="{25C57CF2-B2AA-0F7C-103B-B7EE9F01AA6D}"/>
              </a:ext>
            </a:extLst>
          </p:cNvPr>
          <p:cNvSpPr>
            <a:spLocks noGrp="1"/>
          </p:cNvSpPr>
          <p:nvPr>
            <p:ph type="sldNum" sz="quarter" idx="12"/>
          </p:nvPr>
        </p:nvSpPr>
        <p:spPr/>
        <p:txBody>
          <a:bodyPr/>
          <a:lstStyle/>
          <a:p>
            <a:fld id="{62DBCB69-547C-4F68-819F-474A80AB012D}" type="slidenum">
              <a:rPr lang="en-US" smtClean="0"/>
              <a:t>24</a:t>
            </a:fld>
            <a:endParaRPr lang="en-US"/>
          </a:p>
        </p:txBody>
      </p:sp>
    </p:spTree>
    <p:extLst>
      <p:ext uri="{BB962C8B-B14F-4D97-AF65-F5344CB8AC3E}">
        <p14:creationId xmlns:p14="http://schemas.microsoft.com/office/powerpoint/2010/main" val="401690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ABFFE-13D1-01E0-513A-F9E2871FB96D}"/>
              </a:ext>
            </a:extLst>
          </p:cNvPr>
          <p:cNvSpPr>
            <a:spLocks noGrp="1"/>
          </p:cNvSpPr>
          <p:nvPr>
            <p:ph type="title"/>
          </p:nvPr>
        </p:nvSpPr>
        <p:spPr/>
        <p:txBody>
          <a:bodyPr/>
          <a:lstStyle/>
          <a:p>
            <a:r>
              <a:rPr lang="en-US" dirty="0"/>
              <a:t>Complained about PTNP issues?</a:t>
            </a:r>
          </a:p>
        </p:txBody>
      </p:sp>
      <p:sp>
        <p:nvSpPr>
          <p:cNvPr id="3" name="Content Placeholder 2">
            <a:extLst>
              <a:ext uri="{FF2B5EF4-FFF2-40B4-BE49-F238E27FC236}">
                <a16:creationId xmlns:a16="http://schemas.microsoft.com/office/drawing/2014/main" id="{A791E229-1959-3E20-139C-2596EB5B918A}"/>
              </a:ext>
            </a:extLst>
          </p:cNvPr>
          <p:cNvSpPr>
            <a:spLocks noGrp="1"/>
          </p:cNvSpPr>
          <p:nvPr>
            <p:ph idx="1"/>
          </p:nvPr>
        </p:nvSpPr>
        <p:spPr/>
        <p:txBody>
          <a:bodyPr/>
          <a:lstStyle/>
          <a:p>
            <a:pPr marL="0" indent="0">
              <a:buNone/>
            </a:pPr>
            <a:r>
              <a:rPr lang="en-US" dirty="0">
                <a:latin typeface="Aptos Black" panose="020B0004020202020204" pitchFamily="34" charset="0"/>
              </a:rPr>
              <a:t>Issuers complaining about PTNP classification  in the </a:t>
            </a:r>
            <a:r>
              <a:rPr lang="en-US" i="1" dirty="0">
                <a:latin typeface="Aptos Black" panose="020B0004020202020204" pitchFamily="34" charset="0"/>
              </a:rPr>
              <a:t>Data Issues </a:t>
            </a:r>
            <a:r>
              <a:rPr lang="en-US" dirty="0">
                <a:latin typeface="Aptos Black" panose="020B0004020202020204" pitchFamily="34" charset="0"/>
              </a:rPr>
              <a:t>tab are expected to</a:t>
            </a:r>
          </a:p>
          <a:p>
            <a:pPr marL="914400" lvl="1" indent="-514350">
              <a:buFont typeface="+mj-lt"/>
              <a:buAutoNum type="arabicPeriod"/>
            </a:pPr>
            <a:r>
              <a:rPr lang="en-US" sz="2000" dirty="0">
                <a:latin typeface="Aptos Black" panose="020B0004020202020204" pitchFamily="34" charset="0"/>
              </a:rPr>
              <a:t>Participate in the PTNP provider classification  governance process. </a:t>
            </a:r>
          </a:p>
          <a:p>
            <a:pPr marL="914400" lvl="1" indent="-514350">
              <a:buFont typeface="+mj-lt"/>
              <a:buAutoNum type="arabicPeriod"/>
            </a:pPr>
            <a:r>
              <a:rPr lang="en-US" sz="2000" dirty="0">
                <a:latin typeface="Aptos Black" panose="020B0004020202020204" pitchFamily="34" charset="0"/>
              </a:rPr>
              <a:t>Abide by the outcome (industry consensus)  – and refrain from complaining about the same issue every year.   </a:t>
            </a:r>
          </a:p>
        </p:txBody>
      </p:sp>
      <p:sp>
        <p:nvSpPr>
          <p:cNvPr id="4" name="Slide Number Placeholder 3">
            <a:extLst>
              <a:ext uri="{FF2B5EF4-FFF2-40B4-BE49-F238E27FC236}">
                <a16:creationId xmlns:a16="http://schemas.microsoft.com/office/drawing/2014/main" id="{E9E6D2AB-EA55-01A0-6E09-AA876A2CBB82}"/>
              </a:ext>
            </a:extLst>
          </p:cNvPr>
          <p:cNvSpPr>
            <a:spLocks noGrp="1"/>
          </p:cNvSpPr>
          <p:nvPr>
            <p:ph type="sldNum" sz="quarter" idx="12"/>
          </p:nvPr>
        </p:nvSpPr>
        <p:spPr/>
        <p:txBody>
          <a:bodyPr/>
          <a:lstStyle/>
          <a:p>
            <a:fld id="{62DBCB69-547C-4F68-819F-474A80AB012D}" type="slidenum">
              <a:rPr lang="en-US" smtClean="0"/>
              <a:t>25</a:t>
            </a:fld>
            <a:endParaRPr lang="en-US"/>
          </a:p>
        </p:txBody>
      </p:sp>
    </p:spTree>
    <p:extLst>
      <p:ext uri="{BB962C8B-B14F-4D97-AF65-F5344CB8AC3E}">
        <p14:creationId xmlns:p14="http://schemas.microsoft.com/office/powerpoint/2010/main" val="113561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5959E-E3D5-5486-86E0-B0EC49E8F3B0}"/>
              </a:ext>
            </a:extLst>
          </p:cNvPr>
          <p:cNvSpPr>
            <a:spLocks noGrp="1"/>
          </p:cNvSpPr>
          <p:nvPr>
            <p:ph type="title"/>
          </p:nvPr>
        </p:nvSpPr>
        <p:spPr/>
        <p:txBody>
          <a:bodyPr>
            <a:normAutofit fontScale="90000"/>
          </a:bodyPr>
          <a:lstStyle/>
          <a:p>
            <a:r>
              <a:rPr lang="en-US" dirty="0"/>
              <a:t>Unfamiliar with the PTNP process?</a:t>
            </a:r>
          </a:p>
        </p:txBody>
      </p:sp>
      <p:sp>
        <p:nvSpPr>
          <p:cNvPr id="3" name="Content Placeholder 2">
            <a:extLst>
              <a:ext uri="{FF2B5EF4-FFF2-40B4-BE49-F238E27FC236}">
                <a16:creationId xmlns:a16="http://schemas.microsoft.com/office/drawing/2014/main" id="{DBAB98AE-6E14-004F-65DA-39F21BFD02A2}"/>
              </a:ext>
            </a:extLst>
          </p:cNvPr>
          <p:cNvSpPr>
            <a:spLocks noGrp="1"/>
          </p:cNvSpPr>
          <p:nvPr>
            <p:ph idx="1"/>
          </p:nvPr>
        </p:nvSpPr>
        <p:spPr/>
        <p:txBody>
          <a:bodyPr/>
          <a:lstStyle/>
          <a:p>
            <a:r>
              <a:rPr lang="en-US" sz="2000" dirty="0">
                <a:latin typeface="Aptos Black" panose="020B0004020202020204" pitchFamily="34" charset="0"/>
              </a:rPr>
              <a:t>The Department expects the Issuers to maintain institutional knowledge about participating in the PTNP data governance process. </a:t>
            </a:r>
          </a:p>
          <a:p>
            <a:r>
              <a:rPr lang="en-US" sz="2000" dirty="0">
                <a:latin typeface="Aptos Black" panose="020B0004020202020204" pitchFamily="34" charset="0"/>
              </a:rPr>
              <a:t>However, if unfamiliar and uneasy with the subsequent slides on the PTNP process, issuer should not hesitate to contact the Department @ </a:t>
            </a:r>
            <a:r>
              <a:rPr lang="en-US" sz="2000" dirty="0">
                <a:latin typeface="Aptos Black" panose="020B0004020202020204" pitchFamily="34" charset="0"/>
                <a:hlinkClick r:id="rId2"/>
              </a:rPr>
              <a:t>RHLD.DataOversight@arkansas.gov</a:t>
            </a:r>
            <a:r>
              <a:rPr lang="en-US" sz="2000" dirty="0">
                <a:latin typeface="Aptos Black" panose="020B0004020202020204" pitchFamily="34" charset="0"/>
              </a:rPr>
              <a:t>  Appendix has some materials for the uninitiated.  </a:t>
            </a:r>
          </a:p>
          <a:p>
            <a:pPr marL="0" indent="0">
              <a:buNone/>
            </a:pPr>
            <a:endParaRPr lang="en-US" dirty="0"/>
          </a:p>
        </p:txBody>
      </p:sp>
      <p:sp>
        <p:nvSpPr>
          <p:cNvPr id="4" name="Slide Number Placeholder 3">
            <a:extLst>
              <a:ext uri="{FF2B5EF4-FFF2-40B4-BE49-F238E27FC236}">
                <a16:creationId xmlns:a16="http://schemas.microsoft.com/office/drawing/2014/main" id="{519B9CB4-11EF-8453-E46B-99699FAF214F}"/>
              </a:ext>
            </a:extLst>
          </p:cNvPr>
          <p:cNvSpPr>
            <a:spLocks noGrp="1"/>
          </p:cNvSpPr>
          <p:nvPr>
            <p:ph type="sldNum" sz="quarter" idx="12"/>
          </p:nvPr>
        </p:nvSpPr>
        <p:spPr/>
        <p:txBody>
          <a:bodyPr/>
          <a:lstStyle/>
          <a:p>
            <a:fld id="{62DBCB69-547C-4F68-819F-474A80AB012D}" type="slidenum">
              <a:rPr lang="en-US" smtClean="0"/>
              <a:t>26</a:t>
            </a:fld>
            <a:endParaRPr lang="en-US"/>
          </a:p>
        </p:txBody>
      </p:sp>
    </p:spTree>
    <p:extLst>
      <p:ext uri="{BB962C8B-B14F-4D97-AF65-F5344CB8AC3E}">
        <p14:creationId xmlns:p14="http://schemas.microsoft.com/office/powerpoint/2010/main" val="575636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304799" y="8945"/>
            <a:ext cx="5670697" cy="1667216"/>
          </a:xfrm>
          <a:prstGeom prst="cloud">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tdasgupta\AppData\Local\Microsoft\Windows\Temporary Internet Files\Content.IE5\F6C9BC1E\Picture_Book_Review_Button[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070" r="7494" b="25204"/>
          <a:stretch/>
        </p:blipFill>
        <p:spPr bwMode="auto">
          <a:xfrm>
            <a:off x="6858000" y="2568379"/>
            <a:ext cx="1823750" cy="19522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dasgupta\AppData\Local\Microsoft\Windows\Temporary Internet Files\Content.IE5\LIXZRHYC\Server-DB[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770" y="4191000"/>
            <a:ext cx="1649806" cy="164980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tdasgupta\AppData\Local\Microsoft\Windows\Temporary Internet Files\Content.IE5\24HTFFC0\matt-icons_contact-ad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1087" y="2360762"/>
            <a:ext cx="872747"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tdasgupta\AppData\Local\Microsoft\Windows\Temporary Internet Files\Content.IE5\QECY1J48\matt-icons_contact-minu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6623" y="2204209"/>
            <a:ext cx="859830" cy="8257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71499" y="595424"/>
            <a:ext cx="5562600" cy="338554"/>
          </a:xfrm>
          <a:prstGeom prst="rect">
            <a:avLst/>
          </a:prstGeom>
        </p:spPr>
        <p:txBody>
          <a:bodyPr wrap="square">
            <a:spAutoFit/>
          </a:bodyPr>
          <a:lstStyle/>
          <a:p>
            <a:r>
              <a:rPr lang="en-US" sz="1600" dirty="0"/>
              <a:t>http://rhld.insurance.arkansas.gov/Default/NetworkAdequacy </a:t>
            </a:r>
          </a:p>
        </p:txBody>
      </p:sp>
      <p:sp>
        <p:nvSpPr>
          <p:cNvPr id="4" name="Right Arrow 3"/>
          <p:cNvSpPr/>
          <p:nvPr/>
        </p:nvSpPr>
        <p:spPr>
          <a:xfrm rot="2256597">
            <a:off x="4826519" y="1941809"/>
            <a:ext cx="2050308" cy="5334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57800" y="1220989"/>
            <a:ext cx="3962400" cy="584775"/>
          </a:xfrm>
          <a:prstGeom prst="rect">
            <a:avLst/>
          </a:prstGeom>
        </p:spPr>
        <p:txBody>
          <a:bodyPr wrap="square">
            <a:spAutoFit/>
          </a:bodyPr>
          <a:lstStyle/>
          <a:p>
            <a:r>
              <a:rPr lang="en-US" sz="1600" dirty="0"/>
              <a:t>2026 Round 2 Initial Provider Type-NPI Pool </a:t>
            </a:r>
          </a:p>
          <a:p>
            <a:r>
              <a:rPr lang="en-US" sz="1600" dirty="0">
                <a:solidFill>
                  <a:srgbClr val="C00000"/>
                </a:solidFill>
              </a:rPr>
              <a:t> (Expect by June 30, 2026)</a:t>
            </a:r>
            <a:r>
              <a:rPr lang="en-US" sz="1600" dirty="0">
                <a:solidFill>
                  <a:schemeClr val="accent1"/>
                </a:solidFill>
              </a:rPr>
              <a:t> </a:t>
            </a:r>
          </a:p>
        </p:txBody>
      </p:sp>
      <p:sp>
        <p:nvSpPr>
          <p:cNvPr id="6" name="Cloud Callout 5"/>
          <p:cNvSpPr/>
          <p:nvPr/>
        </p:nvSpPr>
        <p:spPr>
          <a:xfrm>
            <a:off x="2190774" y="1952507"/>
            <a:ext cx="2838426" cy="2154992"/>
          </a:xfrm>
          <a:prstGeom prst="cloudCallout">
            <a:avLst>
              <a:gd name="adj1" fmla="val 93294"/>
              <a:gd name="adj2" fmla="val 2136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8" descr="C:\Users\tdasgupta\AppData\Local\Microsoft\Windows\Temporary Internet Files\Content.IE5\QECY1J48\matt-icons_contact-minu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3888" y="2617106"/>
            <a:ext cx="859830" cy="825794"/>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Arrow 14"/>
          <p:cNvSpPr/>
          <p:nvPr/>
        </p:nvSpPr>
        <p:spPr>
          <a:xfrm rot="9802565">
            <a:off x="2433964" y="4168518"/>
            <a:ext cx="3973427" cy="5334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94173" y="5669580"/>
            <a:ext cx="2453827" cy="369332"/>
          </a:xfrm>
          <a:prstGeom prst="rect">
            <a:avLst/>
          </a:prstGeom>
          <a:noFill/>
        </p:spPr>
        <p:txBody>
          <a:bodyPr wrap="square" rtlCol="0">
            <a:spAutoFit/>
          </a:bodyPr>
          <a:lstStyle/>
          <a:p>
            <a:r>
              <a:rPr lang="en-US" dirty="0"/>
              <a:t>AID Secure FTP Server</a:t>
            </a:r>
          </a:p>
        </p:txBody>
      </p:sp>
      <p:sp>
        <p:nvSpPr>
          <p:cNvPr id="8" name="TextBox 7"/>
          <p:cNvSpPr txBox="1"/>
          <p:nvPr/>
        </p:nvSpPr>
        <p:spPr>
          <a:xfrm>
            <a:off x="2965595" y="5015903"/>
            <a:ext cx="6019801" cy="584775"/>
          </a:xfrm>
          <a:prstGeom prst="rect">
            <a:avLst/>
          </a:prstGeom>
          <a:noFill/>
        </p:spPr>
        <p:txBody>
          <a:bodyPr wrap="square" rtlCol="0">
            <a:spAutoFit/>
          </a:bodyPr>
          <a:lstStyle/>
          <a:p>
            <a:r>
              <a:rPr lang="en-US" sz="1600" dirty="0"/>
              <a:t>“</a:t>
            </a:r>
            <a:r>
              <a:rPr lang="en-US" sz="1600" dirty="0">
                <a:solidFill>
                  <a:schemeClr val="accent1"/>
                </a:solidFill>
              </a:rPr>
              <a:t>20260803_83470_BCBS_Provider_Type_NPI_AddDelete.csv</a:t>
            </a:r>
            <a:r>
              <a:rPr lang="en-US" sz="1600" dirty="0"/>
              <a:t>”</a:t>
            </a:r>
          </a:p>
          <a:p>
            <a:r>
              <a:rPr lang="en-US" sz="1600" dirty="0">
                <a:solidFill>
                  <a:srgbClr val="C00000"/>
                </a:solidFill>
              </a:rPr>
              <a:t>(Due Aug 3, 2026)</a:t>
            </a:r>
          </a:p>
        </p:txBody>
      </p:sp>
      <p:sp>
        <p:nvSpPr>
          <p:cNvPr id="9" name="TextBox 8"/>
          <p:cNvSpPr txBox="1"/>
          <p:nvPr/>
        </p:nvSpPr>
        <p:spPr>
          <a:xfrm>
            <a:off x="2625301" y="3442900"/>
            <a:ext cx="1737173" cy="369332"/>
          </a:xfrm>
          <a:prstGeom prst="rect">
            <a:avLst/>
          </a:prstGeom>
          <a:noFill/>
        </p:spPr>
        <p:txBody>
          <a:bodyPr wrap="square" rtlCol="0">
            <a:spAutoFit/>
          </a:bodyPr>
          <a:lstStyle/>
          <a:p>
            <a:r>
              <a:rPr lang="en-US" dirty="0"/>
              <a:t>Add? Delete?</a:t>
            </a:r>
          </a:p>
        </p:txBody>
      </p:sp>
      <p:sp>
        <p:nvSpPr>
          <p:cNvPr id="10" name="TextBox 9"/>
          <p:cNvSpPr txBox="1"/>
          <p:nvPr/>
        </p:nvSpPr>
        <p:spPr>
          <a:xfrm>
            <a:off x="6761703" y="4496486"/>
            <a:ext cx="2188251" cy="369332"/>
          </a:xfrm>
          <a:prstGeom prst="rect">
            <a:avLst/>
          </a:prstGeom>
          <a:noFill/>
        </p:spPr>
        <p:txBody>
          <a:bodyPr wrap="square" rtlCol="0">
            <a:spAutoFit/>
          </a:bodyPr>
          <a:lstStyle/>
          <a:p>
            <a:r>
              <a:rPr lang="en-US" dirty="0"/>
              <a:t>Blue Cross Experts </a:t>
            </a:r>
          </a:p>
        </p:txBody>
      </p:sp>
      <p:sp>
        <p:nvSpPr>
          <p:cNvPr id="11" name="TextBox 10"/>
          <p:cNvSpPr txBox="1"/>
          <p:nvPr/>
        </p:nvSpPr>
        <p:spPr>
          <a:xfrm>
            <a:off x="417353" y="6174709"/>
            <a:ext cx="8458200" cy="646331"/>
          </a:xfrm>
          <a:prstGeom prst="rect">
            <a:avLst/>
          </a:prstGeom>
          <a:noFill/>
        </p:spPr>
        <p:txBody>
          <a:bodyPr wrap="square" rtlCol="0">
            <a:spAutoFit/>
          </a:bodyPr>
          <a:lstStyle/>
          <a:p>
            <a:r>
              <a:rPr lang="en-US" dirty="0">
                <a:latin typeface="Arial Black" panose="020B0A04020102020204" pitchFamily="34" charset="0"/>
              </a:rPr>
              <a:t>Stage 1: “Suggestion for changes” stage illustrated using BCBS as an example</a:t>
            </a:r>
          </a:p>
        </p:txBody>
      </p:sp>
      <p:sp>
        <p:nvSpPr>
          <p:cNvPr id="12" name="Slide Number Placeholder 11"/>
          <p:cNvSpPr>
            <a:spLocks noGrp="1"/>
          </p:cNvSpPr>
          <p:nvPr>
            <p:ph type="sldNum" sz="quarter" idx="12"/>
          </p:nvPr>
        </p:nvSpPr>
        <p:spPr/>
        <p:txBody>
          <a:bodyPr/>
          <a:lstStyle/>
          <a:p>
            <a:fld id="{62DBCB69-547C-4F68-819F-474A80AB012D}" type="slidenum">
              <a:rPr lang="en-US" smtClean="0"/>
              <a:t>27</a:t>
            </a:fld>
            <a:endParaRPr lang="en-US"/>
          </a:p>
        </p:txBody>
      </p:sp>
      <p:pic>
        <p:nvPicPr>
          <p:cNvPr id="19" name="Picture 18"/>
          <p:cNvPicPr>
            <a:picLocks noChangeAspect="1"/>
          </p:cNvPicPr>
          <p:nvPr/>
        </p:nvPicPr>
        <p:blipFill>
          <a:blip r:embed="rId6"/>
          <a:stretch>
            <a:fillRect/>
          </a:stretch>
        </p:blipFill>
        <p:spPr>
          <a:xfrm rot="20214641">
            <a:off x="-381038" y="1651532"/>
            <a:ext cx="3090940" cy="1932600"/>
          </a:xfrm>
          <a:prstGeom prst="rect">
            <a:avLst/>
          </a:prstGeom>
        </p:spPr>
      </p:pic>
      <p:pic>
        <p:nvPicPr>
          <p:cNvPr id="24" name="Picture 10" descr="C:\Users\tdasgupta\AppData\Local\Microsoft\Windows\Temporary Internet Files\Content.IE5\QECY1J48\724px-Office-excel.svg[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51673" y="533345"/>
            <a:ext cx="543074" cy="768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8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0" presetClass="entr" presetSubtype="0" fill="hold" grpId="0" nodeType="afterEffect">
                                  <p:stCondLst>
                                    <p:cond delay="100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100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500"/>
                                        <p:tgtEl>
                                          <p:spTgt spid="1026"/>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1029"/>
                                        </p:tgtEl>
                                        <p:attrNameLst>
                                          <p:attrName>style.visibility</p:attrName>
                                        </p:attrNameLst>
                                      </p:cBhvr>
                                      <p:to>
                                        <p:strVal val="visible"/>
                                      </p:to>
                                    </p:set>
                                    <p:animEffect transition="in" filter="fade">
                                      <p:cBhvr>
                                        <p:cTn id="34" dur="500"/>
                                        <p:tgtEl>
                                          <p:spTgt spid="1029"/>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1032"/>
                                        </p:tgtEl>
                                        <p:attrNameLst>
                                          <p:attrName>style.visibility</p:attrName>
                                        </p:attrNameLst>
                                      </p:cBhvr>
                                      <p:to>
                                        <p:strVal val="visible"/>
                                      </p:to>
                                    </p:set>
                                    <p:animEffect transition="in" filter="fade">
                                      <p:cBhvr>
                                        <p:cTn id="38" dur="500"/>
                                        <p:tgtEl>
                                          <p:spTgt spid="1032"/>
                                        </p:tgtEl>
                                      </p:cBhvr>
                                    </p:animEffect>
                                  </p:childTnLst>
                                </p:cTn>
                              </p:par>
                            </p:childTnLst>
                          </p:cTn>
                        </p:par>
                        <p:par>
                          <p:cTn id="39" fill="hold">
                            <p:stCondLst>
                              <p:cond delay="3500"/>
                            </p:stCondLst>
                            <p:childTnLst>
                              <p:par>
                                <p:cTn id="40" presetID="10"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par>
                                <p:cTn id="55" presetID="10" presetClass="entr" presetSubtype="0" fill="hold" nodeType="withEffect">
                                  <p:stCondLst>
                                    <p:cond delay="0"/>
                                  </p:stCondLst>
                                  <p:childTnLst>
                                    <p:set>
                                      <p:cBhvr>
                                        <p:cTn id="56" dur="1" fill="hold">
                                          <p:stCondLst>
                                            <p:cond delay="0"/>
                                          </p:stCondLst>
                                        </p:cTn>
                                        <p:tgtEl>
                                          <p:spTgt spid="1028"/>
                                        </p:tgtEl>
                                        <p:attrNameLst>
                                          <p:attrName>style.visibility</p:attrName>
                                        </p:attrNameLst>
                                      </p:cBhvr>
                                      <p:to>
                                        <p:strVal val="visible"/>
                                      </p:to>
                                    </p:set>
                                    <p:animEffect transition="in" filter="fade">
                                      <p:cBhvr>
                                        <p:cTn id="57" dur="500"/>
                                        <p:tgtEl>
                                          <p:spTgt spid="102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15" grpId="0" animBg="1"/>
      <p:bldP spid="7" grpId="0"/>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304799" y="8945"/>
            <a:ext cx="5670697" cy="1667216"/>
          </a:xfrm>
          <a:prstGeom prst="cloud">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tdasgupta\AppData\Local\Microsoft\Windows\Temporary Internet Files\Content.IE5\F6C9BC1E\Picture_Book_Review_Button[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070" r="7494" b="25204"/>
          <a:stretch/>
        </p:blipFill>
        <p:spPr bwMode="auto">
          <a:xfrm>
            <a:off x="6858000" y="2568379"/>
            <a:ext cx="1823750" cy="19522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dasgupta\AppData\Local\Microsoft\Windows\Temporary Internet Files\Content.IE5\LIXZRHYC\Server-DB[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770" y="4191000"/>
            <a:ext cx="1649806" cy="16498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71499" y="595424"/>
            <a:ext cx="5562600" cy="338554"/>
          </a:xfrm>
          <a:prstGeom prst="rect">
            <a:avLst/>
          </a:prstGeom>
        </p:spPr>
        <p:txBody>
          <a:bodyPr wrap="square">
            <a:spAutoFit/>
          </a:bodyPr>
          <a:lstStyle/>
          <a:p>
            <a:r>
              <a:rPr lang="en-US" sz="1600" dirty="0"/>
              <a:t>http://rhld.insurance.arkansas.gov/Default/NetworkAdequacy </a:t>
            </a:r>
          </a:p>
        </p:txBody>
      </p:sp>
      <p:sp>
        <p:nvSpPr>
          <p:cNvPr id="4" name="Right Arrow 3"/>
          <p:cNvSpPr/>
          <p:nvPr/>
        </p:nvSpPr>
        <p:spPr>
          <a:xfrm rot="2256597">
            <a:off x="4826519" y="1941809"/>
            <a:ext cx="2050308" cy="5334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Callout 5"/>
          <p:cNvSpPr/>
          <p:nvPr/>
        </p:nvSpPr>
        <p:spPr>
          <a:xfrm>
            <a:off x="2190774" y="1952507"/>
            <a:ext cx="2838426" cy="2154992"/>
          </a:xfrm>
          <a:prstGeom prst="cloudCallout">
            <a:avLst>
              <a:gd name="adj1" fmla="val 93294"/>
              <a:gd name="adj2" fmla="val 2136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9802565">
            <a:off x="2433964" y="4168518"/>
            <a:ext cx="3973427" cy="5334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94173" y="5669580"/>
            <a:ext cx="2453827" cy="369332"/>
          </a:xfrm>
          <a:prstGeom prst="rect">
            <a:avLst/>
          </a:prstGeom>
          <a:noFill/>
        </p:spPr>
        <p:txBody>
          <a:bodyPr wrap="square" rtlCol="0">
            <a:spAutoFit/>
          </a:bodyPr>
          <a:lstStyle/>
          <a:p>
            <a:r>
              <a:rPr lang="en-US" dirty="0"/>
              <a:t>AID Secure FTP Server</a:t>
            </a:r>
          </a:p>
        </p:txBody>
      </p:sp>
      <p:sp>
        <p:nvSpPr>
          <p:cNvPr id="8" name="TextBox 7"/>
          <p:cNvSpPr txBox="1"/>
          <p:nvPr/>
        </p:nvSpPr>
        <p:spPr>
          <a:xfrm>
            <a:off x="2965595" y="5015903"/>
            <a:ext cx="6019801" cy="584775"/>
          </a:xfrm>
          <a:prstGeom prst="rect">
            <a:avLst/>
          </a:prstGeom>
          <a:noFill/>
        </p:spPr>
        <p:txBody>
          <a:bodyPr wrap="square" rtlCol="0">
            <a:spAutoFit/>
          </a:bodyPr>
          <a:lstStyle/>
          <a:p>
            <a:r>
              <a:rPr lang="en-US" sz="1600" dirty="0"/>
              <a:t>“</a:t>
            </a:r>
            <a:r>
              <a:rPr lang="en-US" sz="1600" dirty="0">
                <a:solidFill>
                  <a:schemeClr val="accent1"/>
                </a:solidFill>
              </a:rPr>
              <a:t>20260917_80799_Ambetter_ObjectionVote.csv</a:t>
            </a:r>
            <a:r>
              <a:rPr lang="en-US" sz="1600" dirty="0"/>
              <a:t>”</a:t>
            </a:r>
          </a:p>
          <a:p>
            <a:r>
              <a:rPr lang="en-US" sz="1600" dirty="0">
                <a:solidFill>
                  <a:srgbClr val="C00000"/>
                </a:solidFill>
              </a:rPr>
              <a:t>(Due September 17, 2026)</a:t>
            </a:r>
          </a:p>
        </p:txBody>
      </p:sp>
      <p:sp>
        <p:nvSpPr>
          <p:cNvPr id="10" name="TextBox 9"/>
          <p:cNvSpPr txBox="1"/>
          <p:nvPr/>
        </p:nvSpPr>
        <p:spPr>
          <a:xfrm>
            <a:off x="6761703" y="4496486"/>
            <a:ext cx="2188251" cy="369332"/>
          </a:xfrm>
          <a:prstGeom prst="rect">
            <a:avLst/>
          </a:prstGeom>
          <a:noFill/>
        </p:spPr>
        <p:txBody>
          <a:bodyPr wrap="square" rtlCol="0">
            <a:spAutoFit/>
          </a:bodyPr>
          <a:lstStyle/>
          <a:p>
            <a:r>
              <a:rPr lang="en-US" dirty="0" err="1"/>
              <a:t>Ambetter</a:t>
            </a:r>
            <a:r>
              <a:rPr lang="en-US" dirty="0"/>
              <a:t> Experts </a:t>
            </a:r>
          </a:p>
        </p:txBody>
      </p:sp>
      <p:sp>
        <p:nvSpPr>
          <p:cNvPr id="11" name="TextBox 10"/>
          <p:cNvSpPr txBox="1"/>
          <p:nvPr/>
        </p:nvSpPr>
        <p:spPr>
          <a:xfrm>
            <a:off x="417353" y="6174709"/>
            <a:ext cx="8458200" cy="369332"/>
          </a:xfrm>
          <a:prstGeom prst="rect">
            <a:avLst/>
          </a:prstGeom>
          <a:noFill/>
        </p:spPr>
        <p:txBody>
          <a:bodyPr wrap="square" rtlCol="0">
            <a:spAutoFit/>
          </a:bodyPr>
          <a:lstStyle/>
          <a:p>
            <a:r>
              <a:rPr lang="en-US" dirty="0">
                <a:latin typeface="Arial Black" panose="020B0A04020102020204" pitchFamily="34" charset="0"/>
              </a:rPr>
              <a:t>Stage 2: “Voting” stage illustrated using Ambetter as an example</a:t>
            </a:r>
          </a:p>
        </p:txBody>
      </p:sp>
      <p:sp>
        <p:nvSpPr>
          <p:cNvPr id="12" name="Slide Number Placeholder 11"/>
          <p:cNvSpPr>
            <a:spLocks noGrp="1"/>
          </p:cNvSpPr>
          <p:nvPr>
            <p:ph type="sldNum" sz="quarter" idx="12"/>
          </p:nvPr>
        </p:nvSpPr>
        <p:spPr/>
        <p:txBody>
          <a:bodyPr/>
          <a:lstStyle/>
          <a:p>
            <a:fld id="{62DBCB69-547C-4F68-819F-474A80AB012D}" type="slidenum">
              <a:rPr lang="en-US" smtClean="0"/>
              <a:t>28</a:t>
            </a:fld>
            <a:endParaRPr lang="en-US"/>
          </a:p>
        </p:txBody>
      </p:sp>
      <p:sp>
        <p:nvSpPr>
          <p:cNvPr id="9" name="TextBox 8"/>
          <p:cNvSpPr txBox="1"/>
          <p:nvPr/>
        </p:nvSpPr>
        <p:spPr>
          <a:xfrm>
            <a:off x="2691814" y="2370050"/>
            <a:ext cx="2136837" cy="1200329"/>
          </a:xfrm>
          <a:prstGeom prst="rect">
            <a:avLst/>
          </a:prstGeom>
          <a:noFill/>
        </p:spPr>
        <p:txBody>
          <a:bodyPr wrap="square" rtlCol="0">
            <a:spAutoFit/>
          </a:bodyPr>
          <a:lstStyle/>
          <a:p>
            <a:r>
              <a:rPr lang="en-US" dirty="0"/>
              <a:t>To agree or not to agree on this addition and that removal?</a:t>
            </a:r>
          </a:p>
        </p:txBody>
      </p:sp>
      <p:sp>
        <p:nvSpPr>
          <p:cNvPr id="5" name="Rectangle 4"/>
          <p:cNvSpPr/>
          <p:nvPr/>
        </p:nvSpPr>
        <p:spPr>
          <a:xfrm>
            <a:off x="5430421" y="1077121"/>
            <a:ext cx="3993583" cy="584775"/>
          </a:xfrm>
          <a:prstGeom prst="rect">
            <a:avLst/>
          </a:prstGeom>
        </p:spPr>
        <p:txBody>
          <a:bodyPr wrap="square">
            <a:spAutoFit/>
          </a:bodyPr>
          <a:lstStyle/>
          <a:p>
            <a:r>
              <a:rPr lang="en-US" sz="1600" dirty="0">
                <a:solidFill>
                  <a:schemeClr val="accent1"/>
                </a:solidFill>
              </a:rPr>
              <a:t>"Industry Provider Type Addition-Deletion</a:t>
            </a:r>
          </a:p>
          <a:p>
            <a:r>
              <a:rPr lang="en-US" sz="1600" dirty="0">
                <a:solidFill>
                  <a:schemeClr val="accent1"/>
                </a:solidFill>
              </a:rPr>
              <a:t>suggestions"  </a:t>
            </a:r>
            <a:r>
              <a:rPr lang="en-US" sz="1600" dirty="0">
                <a:solidFill>
                  <a:srgbClr val="C00000"/>
                </a:solidFill>
              </a:rPr>
              <a:t>(Expected August 17, 2026)</a:t>
            </a:r>
          </a:p>
        </p:txBody>
      </p:sp>
      <p:pic>
        <p:nvPicPr>
          <p:cNvPr id="4106" name="Picture 10" descr="C:\Users\tdasgupta\AppData\Local\Microsoft\Windows\Temporary Internet Files\Content.IE5\QECY1J48\724px-Office-excel.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1673" y="533345"/>
            <a:ext cx="543074" cy="768105"/>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C:\Users\tdasgupta\AppData\Local\Microsoft\Windows\Temporary Internet Files\Content.IE5\LU5KSSG0\Office-ms-excel.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4443883"/>
            <a:ext cx="535000" cy="756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stretch>
            <a:fillRect/>
          </a:stretch>
        </p:blipFill>
        <p:spPr>
          <a:xfrm rot="20080629">
            <a:off x="-291989" y="1691986"/>
            <a:ext cx="2890073" cy="1807008"/>
          </a:xfrm>
          <a:prstGeom prst="rect">
            <a:avLst/>
          </a:prstGeom>
        </p:spPr>
      </p:pic>
    </p:spTree>
    <p:extLst>
      <p:ext uri="{BB962C8B-B14F-4D97-AF65-F5344CB8AC3E}">
        <p14:creationId xmlns:p14="http://schemas.microsoft.com/office/powerpoint/2010/main" val="306111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500"/>
                                  </p:stCondLst>
                                  <p:childTnLst>
                                    <p:set>
                                      <p:cBhvr>
                                        <p:cTn id="22" dur="1" fill="hold">
                                          <p:stCondLst>
                                            <p:cond delay="0"/>
                                          </p:stCondLst>
                                        </p:cTn>
                                        <p:tgtEl>
                                          <p:spTgt spid="4106"/>
                                        </p:tgtEl>
                                        <p:attrNameLst>
                                          <p:attrName>style.visibility</p:attrName>
                                        </p:attrNameLst>
                                      </p:cBhvr>
                                      <p:to>
                                        <p:strVal val="visible"/>
                                      </p:to>
                                    </p:set>
                                    <p:animEffect transition="in" filter="fade">
                                      <p:cBhvr>
                                        <p:cTn id="23" dur="500"/>
                                        <p:tgtEl>
                                          <p:spTgt spid="4106"/>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500"/>
                                        <p:tgtEl>
                                          <p:spTgt spid="1026"/>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nodeType="withEffect">
                                  <p:stCondLst>
                                    <p:cond delay="0"/>
                                  </p:stCondLst>
                                  <p:childTnLst>
                                    <p:set>
                                      <p:cBhvr>
                                        <p:cTn id="53" dur="1" fill="hold">
                                          <p:stCondLst>
                                            <p:cond delay="0"/>
                                          </p:stCondLst>
                                        </p:cTn>
                                        <p:tgtEl>
                                          <p:spTgt spid="1028"/>
                                        </p:tgtEl>
                                        <p:attrNameLst>
                                          <p:attrName>style.visibility</p:attrName>
                                        </p:attrNameLst>
                                      </p:cBhvr>
                                      <p:to>
                                        <p:strVal val="visible"/>
                                      </p:to>
                                    </p:set>
                                    <p:animEffect transition="in" filter="fade">
                                      <p:cBhvr>
                                        <p:cTn id="54" dur="500"/>
                                        <p:tgtEl>
                                          <p:spTgt spid="102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par>
                                <p:cTn id="58" presetID="10" presetClass="entr" presetSubtype="0" fill="hold" nodeType="withEffect">
                                  <p:stCondLst>
                                    <p:cond delay="0"/>
                                  </p:stCondLst>
                                  <p:childTnLst>
                                    <p:set>
                                      <p:cBhvr>
                                        <p:cTn id="59" dur="1" fill="hold">
                                          <p:stCondLst>
                                            <p:cond delay="0"/>
                                          </p:stCondLst>
                                        </p:cTn>
                                        <p:tgtEl>
                                          <p:spTgt spid="4107"/>
                                        </p:tgtEl>
                                        <p:attrNameLst>
                                          <p:attrName>style.visibility</p:attrName>
                                        </p:attrNameLst>
                                      </p:cBhvr>
                                      <p:to>
                                        <p:strVal val="visible"/>
                                      </p:to>
                                    </p:set>
                                    <p:animEffect transition="in" filter="fade">
                                      <p:cBhvr>
                                        <p:cTn id="60" dur="500"/>
                                        <p:tgtEl>
                                          <p:spTgt spid="4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15" grpId="0" animBg="1"/>
      <p:bldP spid="7" grpId="0"/>
      <p:bldP spid="8" grpId="0"/>
      <p:bldP spid="10" grpId="0"/>
      <p:bldP spid="11" grpId="0"/>
      <p:bldP spid="9"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7937" t="27619" r="18413" b="17143"/>
          <a:stretch/>
        </p:blipFill>
        <p:spPr>
          <a:xfrm flipH="1">
            <a:off x="350520" y="2286000"/>
            <a:ext cx="609601" cy="457200"/>
          </a:xfrm>
          <a:prstGeom prst="rect">
            <a:avLst/>
          </a:prstGeom>
        </p:spPr>
      </p:pic>
      <p:sp>
        <p:nvSpPr>
          <p:cNvPr id="2" name="Title 1"/>
          <p:cNvSpPr>
            <a:spLocks noGrp="1"/>
          </p:cNvSpPr>
          <p:nvPr>
            <p:ph type="title"/>
          </p:nvPr>
        </p:nvSpPr>
        <p:spPr/>
        <p:txBody>
          <a:bodyPr>
            <a:normAutofit/>
          </a:bodyPr>
          <a:lstStyle/>
          <a:p>
            <a:r>
              <a:rPr lang="en-US" dirty="0"/>
              <a:t>Expectations from Issuers</a:t>
            </a:r>
          </a:p>
        </p:txBody>
      </p:sp>
      <p:sp>
        <p:nvSpPr>
          <p:cNvPr id="3" name="Content Placeholder 2"/>
          <p:cNvSpPr>
            <a:spLocks noGrp="1"/>
          </p:cNvSpPr>
          <p:nvPr>
            <p:ph idx="1"/>
          </p:nvPr>
        </p:nvSpPr>
        <p:spPr>
          <a:xfrm>
            <a:off x="548640" y="1173479"/>
            <a:ext cx="8229600" cy="4983163"/>
          </a:xfrm>
        </p:spPr>
        <p:txBody>
          <a:bodyPr>
            <a:normAutofit/>
          </a:bodyPr>
          <a:lstStyle/>
          <a:p>
            <a:r>
              <a:rPr lang="en-US" sz="2000" dirty="0"/>
              <a:t>Refer pdf document </a:t>
            </a:r>
            <a:r>
              <a:rPr lang="en-US" sz="2000" i="1" dirty="0"/>
              <a:t>NA Review Process </a:t>
            </a:r>
            <a:r>
              <a:rPr lang="en-US" sz="2000" dirty="0"/>
              <a:t>located in </a:t>
            </a:r>
            <a:r>
              <a:rPr lang="en-US" sz="2000" dirty="0">
                <a:hlinkClick r:id="rId3"/>
              </a:rPr>
              <a:t>http://rhld.insurance.arkansas.gov/Default/NetworkAdequacy</a:t>
            </a:r>
            <a:r>
              <a:rPr lang="en-US" sz="2000" dirty="0"/>
              <a:t> (NA website)</a:t>
            </a:r>
          </a:p>
          <a:p>
            <a:pPr lvl="1"/>
            <a:r>
              <a:rPr lang="en-US" sz="2000" b="1" dirty="0"/>
              <a:t>Issuers provides suggestions for change. </a:t>
            </a:r>
            <a:r>
              <a:rPr lang="en-US" sz="2000" dirty="0"/>
              <a:t>Due on August 3, 2026. </a:t>
            </a:r>
          </a:p>
          <a:p>
            <a:pPr lvl="1"/>
            <a:r>
              <a:rPr lang="en-US" sz="2000" dirty="0"/>
              <a:t>AID collects these suggestions and posts the consolidated information on NA website on August 17, 2026.</a:t>
            </a:r>
          </a:p>
          <a:p>
            <a:pPr lvl="1"/>
            <a:r>
              <a:rPr lang="en-US" sz="2000" b="1" dirty="0"/>
              <a:t>Issuers vote their agreement or opposition to suggested changes by others</a:t>
            </a:r>
            <a:r>
              <a:rPr lang="en-US" sz="2000" dirty="0"/>
              <a:t>. Due September 17, 2026. </a:t>
            </a:r>
          </a:p>
          <a:p>
            <a:pPr lvl="1"/>
            <a:r>
              <a:rPr lang="en-US" sz="2000" dirty="0"/>
              <a:t>AID processes votes and updates the PTNPs on NA website on October 30, 2026.</a:t>
            </a:r>
          </a:p>
          <a:p>
            <a:pPr marL="457200" lvl="1" indent="0">
              <a:buNone/>
            </a:pPr>
            <a:endParaRPr lang="en-US" sz="2000" dirty="0"/>
          </a:p>
        </p:txBody>
      </p:sp>
      <p:sp>
        <p:nvSpPr>
          <p:cNvPr id="4" name="Slide Number Placeholder 3"/>
          <p:cNvSpPr>
            <a:spLocks noGrp="1"/>
          </p:cNvSpPr>
          <p:nvPr>
            <p:ph type="sldNum" sz="quarter" idx="12"/>
          </p:nvPr>
        </p:nvSpPr>
        <p:spPr/>
        <p:txBody>
          <a:bodyPr/>
          <a:lstStyle/>
          <a:p>
            <a:fld id="{62DBCB69-547C-4F68-819F-474A80AB012D}" type="slidenum">
              <a:rPr lang="en-US" smtClean="0"/>
              <a:t>29</a:t>
            </a:fld>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7937" t="27619" r="18413" b="17143"/>
          <a:stretch/>
        </p:blipFill>
        <p:spPr>
          <a:xfrm flipH="1">
            <a:off x="350520" y="3352800"/>
            <a:ext cx="609601" cy="457200"/>
          </a:xfrm>
          <a:prstGeom prst="rect">
            <a:avLst/>
          </a:prstGeom>
        </p:spPr>
      </p:pic>
    </p:spTree>
    <p:extLst>
      <p:ext uri="{BB962C8B-B14F-4D97-AF65-F5344CB8AC3E}">
        <p14:creationId xmlns:p14="http://schemas.microsoft.com/office/powerpoint/2010/main" val="107711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EC34A-D2FC-17A0-CDC7-BF191F4E31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6FD46A-F822-F974-E8B5-52716B31B74C}"/>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63BF730E-15AB-37F8-1C66-2146B1D713D2}"/>
              </a:ext>
            </a:extLst>
          </p:cNvPr>
          <p:cNvSpPr>
            <a:spLocks noGrp="1"/>
          </p:cNvSpPr>
          <p:nvPr>
            <p:ph idx="1"/>
          </p:nvPr>
        </p:nvSpPr>
        <p:spPr/>
        <p:txBody>
          <a:bodyPr>
            <a:normAutofit lnSpcReduction="10000"/>
          </a:bodyPr>
          <a:lstStyle/>
          <a:p>
            <a:pPr marL="514350" lvl="0" indent="-514350">
              <a:buFont typeface="+mj-lt"/>
              <a:buAutoNum type="arabicPeriod"/>
            </a:pPr>
            <a:r>
              <a:rPr lang="en-US" dirty="0">
                <a:latin typeface="Aptos Black" panose="020B0004020202020204" pitchFamily="34" charset="0"/>
              </a:rPr>
              <a:t>What to expect at the end of the reviews this year.</a:t>
            </a:r>
          </a:p>
          <a:p>
            <a:pPr marL="514350" lvl="0" indent="-514350">
              <a:buFont typeface="+mj-lt"/>
              <a:buAutoNum type="arabicPeriod"/>
            </a:pPr>
            <a:r>
              <a:rPr lang="en-US" dirty="0">
                <a:solidFill>
                  <a:schemeClr val="bg1">
                    <a:lumMod val="50000"/>
                  </a:schemeClr>
                </a:solidFill>
                <a:latin typeface="Aptos Black" panose="020B0004020202020204" pitchFamily="34" charset="0"/>
              </a:rPr>
              <a:t>Provider Location Code- what’s that and why do I care?</a:t>
            </a:r>
          </a:p>
          <a:p>
            <a:pPr marL="514350" lvl="0" indent="-514350">
              <a:buFont typeface="+mj-lt"/>
              <a:buAutoNum type="arabicPeriod"/>
            </a:pPr>
            <a:r>
              <a:rPr lang="en-US" dirty="0">
                <a:solidFill>
                  <a:schemeClr val="bg1">
                    <a:lumMod val="50000"/>
                  </a:schemeClr>
                </a:solidFill>
                <a:latin typeface="Aptos Black" panose="020B0004020202020204" pitchFamily="34" charset="0"/>
              </a:rPr>
              <a:t>What changed in the Justification template &amp; why?</a:t>
            </a:r>
          </a:p>
          <a:p>
            <a:pPr marL="514350" lvl="0" indent="-514350">
              <a:buFont typeface="+mj-lt"/>
              <a:buAutoNum type="arabicPeriod"/>
            </a:pPr>
            <a:r>
              <a:rPr lang="en-US" dirty="0">
                <a:solidFill>
                  <a:schemeClr val="bg1">
                    <a:lumMod val="50000"/>
                  </a:schemeClr>
                </a:solidFill>
                <a:latin typeface="Aptos Black" panose="020B0004020202020204" pitchFamily="34" charset="0"/>
              </a:rPr>
              <a:t>How would AID process issuers justifications and why should I care?</a:t>
            </a:r>
          </a:p>
          <a:p>
            <a:pPr marL="514350" lvl="0" indent="-514350">
              <a:buFont typeface="+mj-lt"/>
              <a:buAutoNum type="arabicPeriod"/>
            </a:pPr>
            <a:r>
              <a:rPr lang="en-US" dirty="0">
                <a:solidFill>
                  <a:schemeClr val="bg1">
                    <a:lumMod val="50000"/>
                  </a:schemeClr>
                </a:solidFill>
                <a:latin typeface="Aptos Black" panose="020B0004020202020204" pitchFamily="34" charset="0"/>
              </a:rPr>
              <a:t>Kicking off the PTNP 2026 Round 2 – Provider Classification Data Maintenance.</a:t>
            </a:r>
          </a:p>
          <a:p>
            <a:pPr marL="514350" lvl="0" indent="-514350">
              <a:buFont typeface="+mj-lt"/>
              <a:buAutoNum type="arabicPeriod"/>
            </a:pPr>
            <a:r>
              <a:rPr lang="en-US" dirty="0">
                <a:solidFill>
                  <a:schemeClr val="bg1">
                    <a:lumMod val="50000"/>
                  </a:schemeClr>
                </a:solidFill>
                <a:latin typeface="Aptos Black" panose="020B0004020202020204" pitchFamily="34" charset="0"/>
              </a:rPr>
              <a:t>Q&amp;A</a:t>
            </a:r>
          </a:p>
          <a:p>
            <a:endParaRPr lang="en-US" sz="2400" b="1" dirty="0"/>
          </a:p>
          <a:p>
            <a:endParaRPr lang="en-US" dirty="0"/>
          </a:p>
        </p:txBody>
      </p:sp>
      <p:sp>
        <p:nvSpPr>
          <p:cNvPr id="4" name="Slide Number Placeholder 3">
            <a:extLst>
              <a:ext uri="{FF2B5EF4-FFF2-40B4-BE49-F238E27FC236}">
                <a16:creationId xmlns:a16="http://schemas.microsoft.com/office/drawing/2014/main" id="{F019993B-9887-D276-8E6A-F9EBECABFE7F}"/>
              </a:ext>
            </a:extLst>
          </p:cNvPr>
          <p:cNvSpPr>
            <a:spLocks noGrp="1"/>
          </p:cNvSpPr>
          <p:nvPr>
            <p:ph type="sldNum" sz="quarter" idx="12"/>
          </p:nvPr>
        </p:nvSpPr>
        <p:spPr/>
        <p:txBody>
          <a:bodyPr/>
          <a:lstStyle/>
          <a:p>
            <a:fld id="{62DBCB69-547C-4F68-819F-474A80AB012D}" type="slidenum">
              <a:rPr lang="en-US" smtClean="0"/>
              <a:t>3</a:t>
            </a:fld>
            <a:endParaRPr lang="en-US"/>
          </a:p>
        </p:txBody>
      </p:sp>
    </p:spTree>
    <p:extLst>
      <p:ext uri="{BB962C8B-B14F-4D97-AF65-F5344CB8AC3E}">
        <p14:creationId xmlns:p14="http://schemas.microsoft.com/office/powerpoint/2010/main" val="154416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tdasgupta\AppData\Local\Microsoft\Windows\Temporary Internet Files\Content.IE5\VO259DFF\MP900398831[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841812" y="2590800"/>
            <a:ext cx="6149788" cy="40161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782549"/>
          </a:xfrm>
        </p:spPr>
        <p:txBody>
          <a:bodyPr>
            <a:normAutofit fontScale="90000"/>
          </a:bodyPr>
          <a:lstStyle/>
          <a:p>
            <a:r>
              <a:rPr lang="en-US" sz="5400" b="1" dirty="0"/>
              <a:t>          Questions?</a:t>
            </a:r>
          </a:p>
        </p:txBody>
      </p:sp>
      <p:sp>
        <p:nvSpPr>
          <p:cNvPr id="3" name="Content Placeholder 2"/>
          <p:cNvSpPr>
            <a:spLocks noGrp="1"/>
          </p:cNvSpPr>
          <p:nvPr>
            <p:ph idx="1"/>
          </p:nvPr>
        </p:nvSpPr>
        <p:spPr>
          <a:xfrm>
            <a:off x="457200" y="1017142"/>
            <a:ext cx="8229600" cy="5339208"/>
          </a:xfrm>
        </p:spPr>
        <p:txBody>
          <a:bodyPr>
            <a:normAutofit/>
          </a:bodyPr>
          <a:lstStyle/>
          <a:p>
            <a:pPr marL="0" indent="0" algn="ctr">
              <a:buNone/>
            </a:pPr>
            <a:endParaRPr lang="en-US" sz="2800" dirty="0">
              <a:hlinkClick r:id="rId3"/>
            </a:endParaRPr>
          </a:p>
          <a:p>
            <a:pPr marL="0" indent="0" algn="ctr">
              <a:buNone/>
            </a:pPr>
            <a:r>
              <a:rPr lang="en-US" dirty="0"/>
              <a:t>Email </a:t>
            </a:r>
          </a:p>
          <a:p>
            <a:pPr marL="0" indent="0" algn="ctr">
              <a:buNone/>
            </a:pPr>
            <a:r>
              <a:rPr lang="en-US" dirty="0">
                <a:hlinkClick r:id="rId4"/>
              </a:rPr>
              <a:t>RHLD.DataOversight@arkansas.gov</a:t>
            </a:r>
            <a:r>
              <a:rPr lang="en-US" dirty="0"/>
              <a:t>   </a:t>
            </a:r>
            <a:endParaRPr lang="en-US" sz="2800" dirty="0"/>
          </a:p>
          <a:p>
            <a:pPr marL="0" indent="0" algn="ctr">
              <a:buNone/>
            </a:pPr>
            <a:r>
              <a:rPr lang="en-US" dirty="0"/>
              <a:t>Or call </a:t>
            </a:r>
          </a:p>
          <a:p>
            <a:pPr marL="0" indent="0" algn="ctr">
              <a:buNone/>
            </a:pPr>
            <a:r>
              <a:rPr lang="en-US" dirty="0"/>
              <a:t>Tonmoy Dasgupta (501-773-0420) Cell</a:t>
            </a:r>
          </a:p>
          <a:p>
            <a:pPr marL="0" indent="0" algn="ctr">
              <a:buNone/>
            </a:pPr>
            <a:endParaRPr lang="en-US" sz="1100" dirty="0"/>
          </a:p>
          <a:p>
            <a:pPr marL="0" indent="0" algn="ctr">
              <a:buNone/>
            </a:pPr>
            <a:endParaRPr lang="en-US" sz="4400" dirty="0"/>
          </a:p>
        </p:txBody>
      </p:sp>
      <p:pic>
        <p:nvPicPr>
          <p:cNvPr id="6" name="Picture 19" descr="C:\Users\tdasgupta\Documents\AID logo.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43800" y="5267325"/>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
          <a:stretch/>
        </p:blipFill>
        <p:spPr bwMode="auto">
          <a:xfrm>
            <a:off x="13448" y="5105400"/>
            <a:ext cx="1702166"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62DBCB69-547C-4F68-819F-474A80AB012D}" type="slidenum">
              <a:rPr lang="en-US" smtClean="0"/>
              <a:t>30</a:t>
            </a:fld>
            <a:endParaRPr lang="en-US"/>
          </a:p>
        </p:txBody>
      </p:sp>
    </p:spTree>
    <p:extLst>
      <p:ext uri="{BB962C8B-B14F-4D97-AF65-F5344CB8AC3E}">
        <p14:creationId xmlns:p14="http://schemas.microsoft.com/office/powerpoint/2010/main" val="249066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Appendix</a:t>
            </a:r>
          </a:p>
        </p:txBody>
      </p:sp>
      <p:sp>
        <p:nvSpPr>
          <p:cNvPr id="6" name="Text Placeholder 5"/>
          <p:cNvSpPr>
            <a:spLocks noGrp="1"/>
          </p:cNvSpPr>
          <p:nvPr>
            <p:ph type="body" idx="1"/>
          </p:nvPr>
        </p:nvSpPr>
        <p:spPr/>
        <p:txBody>
          <a:bodyPr/>
          <a:lstStyle/>
          <a:p>
            <a:r>
              <a:rPr lang="en-US" dirty="0"/>
              <a:t>Reference slides for new issuer personnel</a:t>
            </a:r>
          </a:p>
        </p:txBody>
      </p:sp>
      <p:sp>
        <p:nvSpPr>
          <p:cNvPr id="4" name="Slide Number Placeholder 3"/>
          <p:cNvSpPr>
            <a:spLocks noGrp="1"/>
          </p:cNvSpPr>
          <p:nvPr>
            <p:ph type="sldNum" sz="quarter" idx="12"/>
          </p:nvPr>
        </p:nvSpPr>
        <p:spPr/>
        <p:txBody>
          <a:bodyPr/>
          <a:lstStyle/>
          <a:p>
            <a:fld id="{62DBCB69-547C-4F68-819F-474A80AB012D}" type="slidenum">
              <a:rPr lang="en-US" smtClean="0"/>
              <a:t>31</a:t>
            </a:fld>
            <a:endParaRPr lang="en-US"/>
          </a:p>
        </p:txBody>
      </p:sp>
    </p:spTree>
    <p:extLst>
      <p:ext uri="{BB962C8B-B14F-4D97-AF65-F5344CB8AC3E}">
        <p14:creationId xmlns:p14="http://schemas.microsoft.com/office/powerpoint/2010/main" val="346595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D3E5-176A-4497-84C4-B31639E68728}"/>
              </a:ext>
            </a:extLst>
          </p:cNvPr>
          <p:cNvSpPr>
            <a:spLocks noGrp="1"/>
          </p:cNvSpPr>
          <p:nvPr>
            <p:ph type="title"/>
          </p:nvPr>
        </p:nvSpPr>
        <p:spPr/>
        <p:txBody>
          <a:bodyPr/>
          <a:lstStyle/>
          <a:p>
            <a:r>
              <a:rPr lang="en-US" dirty="0"/>
              <a:t>New to THE Program? </a:t>
            </a:r>
          </a:p>
        </p:txBody>
      </p:sp>
      <p:sp>
        <p:nvSpPr>
          <p:cNvPr id="3" name="Text Placeholder 2">
            <a:extLst>
              <a:ext uri="{FF2B5EF4-FFF2-40B4-BE49-F238E27FC236}">
                <a16:creationId xmlns:a16="http://schemas.microsoft.com/office/drawing/2014/main" id="{FB4C7E0C-ED56-4890-AB57-03BC79F2504A}"/>
              </a:ext>
            </a:extLst>
          </p:cNvPr>
          <p:cNvSpPr>
            <a:spLocks noGrp="1"/>
          </p:cNvSpPr>
          <p:nvPr>
            <p:ph type="body" idx="1"/>
          </p:nvPr>
        </p:nvSpPr>
        <p:spPr/>
        <p:txBody>
          <a:bodyPr/>
          <a:lstStyle/>
          <a:p>
            <a:r>
              <a:rPr lang="en-US" dirty="0"/>
              <a:t>Arkansas Network Adequacy Regulation</a:t>
            </a:r>
          </a:p>
        </p:txBody>
      </p:sp>
      <p:sp>
        <p:nvSpPr>
          <p:cNvPr id="4" name="Slide Number Placeholder 3">
            <a:extLst>
              <a:ext uri="{FF2B5EF4-FFF2-40B4-BE49-F238E27FC236}">
                <a16:creationId xmlns:a16="http://schemas.microsoft.com/office/drawing/2014/main" id="{638F7698-2843-405D-8959-F5FBC101A72C}"/>
              </a:ext>
            </a:extLst>
          </p:cNvPr>
          <p:cNvSpPr>
            <a:spLocks noGrp="1"/>
          </p:cNvSpPr>
          <p:nvPr>
            <p:ph type="sldNum" sz="quarter" idx="12"/>
          </p:nvPr>
        </p:nvSpPr>
        <p:spPr/>
        <p:txBody>
          <a:bodyPr/>
          <a:lstStyle/>
          <a:p>
            <a:fld id="{62DBCB69-547C-4F68-819F-474A80AB012D}" type="slidenum">
              <a:rPr lang="en-US" smtClean="0"/>
              <a:t>32</a:t>
            </a:fld>
            <a:endParaRPr lang="en-US"/>
          </a:p>
        </p:txBody>
      </p:sp>
    </p:spTree>
    <p:extLst>
      <p:ext uri="{BB962C8B-B14F-4D97-AF65-F5344CB8AC3E}">
        <p14:creationId xmlns:p14="http://schemas.microsoft.com/office/powerpoint/2010/main" val="168608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37940">
            <a:off x="7001591" y="4125822"/>
            <a:ext cx="2667000" cy="316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a:t>New to Arkansas NA Regulation Program? </a:t>
            </a:r>
          </a:p>
        </p:txBody>
      </p:sp>
      <p:sp>
        <p:nvSpPr>
          <p:cNvPr id="3" name="Content Placeholder 2"/>
          <p:cNvSpPr>
            <a:spLocks noGrp="1"/>
          </p:cNvSpPr>
          <p:nvPr>
            <p:ph idx="1"/>
          </p:nvPr>
        </p:nvSpPr>
        <p:spPr/>
        <p:txBody>
          <a:bodyPr>
            <a:normAutofit/>
          </a:bodyPr>
          <a:lstStyle/>
          <a:p>
            <a:pPr marL="0" indent="0">
              <a:buNone/>
            </a:pPr>
            <a:r>
              <a:rPr lang="en-US" sz="2400" dirty="0"/>
              <a:t>Two important documents to read </a:t>
            </a:r>
          </a:p>
          <a:p>
            <a:r>
              <a:rPr lang="en-US" sz="2400" dirty="0"/>
              <a:t>Program details available at </a:t>
            </a:r>
            <a:r>
              <a:rPr lang="en-US" sz="2400" dirty="0">
                <a:hlinkClick r:id="rId3"/>
              </a:rPr>
              <a:t>http://rhld.insurance.arkansas.gov/Default/NetworkAdequacy</a:t>
            </a:r>
            <a:r>
              <a:rPr lang="en-US" sz="2400" dirty="0"/>
              <a:t> </a:t>
            </a:r>
          </a:p>
          <a:p>
            <a:pPr lvl="1"/>
            <a:r>
              <a:rPr lang="en-US" sz="2400" i="1" dirty="0"/>
              <a:t>“NA Review Process”  </a:t>
            </a:r>
          </a:p>
          <a:p>
            <a:pPr marL="857250" lvl="2" indent="0">
              <a:buNone/>
            </a:pPr>
            <a:r>
              <a:rPr lang="en-US" dirty="0"/>
              <a:t>This document lays out NA activities for the coming plan year </a:t>
            </a:r>
            <a:endParaRPr lang="en-US" i="1" dirty="0"/>
          </a:p>
          <a:p>
            <a:pPr lvl="1"/>
            <a:r>
              <a:rPr lang="en-US" sz="2400" dirty="0"/>
              <a:t>Meeting slides and notes maintained in chronological order </a:t>
            </a:r>
          </a:p>
          <a:p>
            <a:r>
              <a:rPr lang="en-US" sz="2400" dirty="0"/>
              <a:t>Data specifications &amp; templates updated at </a:t>
            </a:r>
            <a:r>
              <a:rPr lang="en-US" sz="2400" dirty="0">
                <a:hlinkClick r:id="rId4"/>
              </a:rPr>
              <a:t>http://rhld.insurance.arkansas.gov/Info/Public/Templates</a:t>
            </a:r>
            <a:r>
              <a:rPr lang="en-US" sz="2400" dirty="0"/>
              <a:t> </a:t>
            </a:r>
          </a:p>
          <a:p>
            <a:pPr marL="742950" lvl="2" indent="-342900"/>
            <a:r>
              <a:rPr lang="en-US" dirty="0"/>
              <a:t>For data submission requirements refer “</a:t>
            </a:r>
            <a:r>
              <a:rPr lang="en-US" i="1" dirty="0"/>
              <a:t>SERFF Network Adequacy Data Submission Instructions”</a:t>
            </a:r>
          </a:p>
          <a:p>
            <a:pPr marL="0" lvl="1" indent="0">
              <a:buNone/>
            </a:pPr>
            <a:r>
              <a:rPr lang="en-US" b="1" dirty="0"/>
              <a:t>New issuers can call AID for an overview with Q&amp;A. </a:t>
            </a:r>
            <a:endParaRPr lang="en-US" b="1" i="1" dirty="0"/>
          </a:p>
          <a:p>
            <a:pPr marL="742950" lvl="2" indent="-342900"/>
            <a:endParaRPr lang="en-US" sz="2000" dirty="0"/>
          </a:p>
          <a:p>
            <a:endParaRPr lang="en-US" sz="2400" dirty="0"/>
          </a:p>
        </p:txBody>
      </p:sp>
      <p:sp>
        <p:nvSpPr>
          <p:cNvPr id="4" name="Slide Number Placeholder 3"/>
          <p:cNvSpPr>
            <a:spLocks noGrp="1"/>
          </p:cNvSpPr>
          <p:nvPr>
            <p:ph type="sldNum" sz="quarter" idx="12"/>
          </p:nvPr>
        </p:nvSpPr>
        <p:spPr/>
        <p:txBody>
          <a:bodyPr/>
          <a:lstStyle/>
          <a:p>
            <a:fld id="{62DBCB69-547C-4F68-819F-474A80AB012D}" type="slidenum">
              <a:rPr lang="en-US" smtClean="0"/>
              <a:t>33</a:t>
            </a:fld>
            <a:endParaRPr lang="en-US"/>
          </a:p>
        </p:txBody>
      </p:sp>
    </p:spTree>
    <p:extLst>
      <p:ext uri="{BB962C8B-B14F-4D97-AF65-F5344CB8AC3E}">
        <p14:creationId xmlns:p14="http://schemas.microsoft.com/office/powerpoint/2010/main" val="183235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Adequacy Overview</a:t>
            </a:r>
          </a:p>
        </p:txBody>
      </p:sp>
      <p:sp>
        <p:nvSpPr>
          <p:cNvPr id="3" name="Content Placeholder 2"/>
          <p:cNvSpPr>
            <a:spLocks noGrp="1"/>
          </p:cNvSpPr>
          <p:nvPr>
            <p:ph idx="1"/>
          </p:nvPr>
        </p:nvSpPr>
        <p:spPr/>
        <p:txBody>
          <a:bodyPr>
            <a:normAutofit/>
          </a:bodyPr>
          <a:lstStyle/>
          <a:p>
            <a:pPr marL="0" indent="0">
              <a:buNone/>
            </a:pPr>
            <a:r>
              <a:rPr lang="en-US" sz="2000" dirty="0"/>
              <a:t>There are two major </a:t>
            </a:r>
            <a:r>
              <a:rPr lang="en-US" sz="2000" b="1" i="1" dirty="0"/>
              <a:t>types</a:t>
            </a:r>
            <a:r>
              <a:rPr lang="en-US" sz="2000" dirty="0"/>
              <a:t> of processes within the NA review in Arkansas. </a:t>
            </a:r>
          </a:p>
          <a:p>
            <a:pPr marL="0" indent="0">
              <a:buNone/>
            </a:pPr>
            <a:endParaRPr lang="en-US" sz="2000" dirty="0"/>
          </a:p>
          <a:p>
            <a:pPr>
              <a:buAutoNum type="arabicParenR"/>
            </a:pPr>
            <a:r>
              <a:rPr lang="en-US" sz="2000" dirty="0"/>
              <a:t>Provider-Type-NPI-Pool (PTNP) data maintenance . </a:t>
            </a:r>
          </a:p>
          <a:p>
            <a:pPr>
              <a:buAutoNum type="arabicParenR"/>
            </a:pPr>
            <a:r>
              <a:rPr lang="en-US" sz="2000" dirty="0"/>
              <a:t>NA data reporting and review.  </a:t>
            </a:r>
          </a:p>
          <a:p>
            <a:pPr marL="0" indent="0">
              <a:buNone/>
            </a:pPr>
            <a:endParaRPr lang="en-US" sz="2000" dirty="0"/>
          </a:p>
          <a:p>
            <a:pPr marL="0" indent="0">
              <a:buNone/>
            </a:pPr>
            <a:endParaRPr lang="en-US" sz="1800" dirty="0"/>
          </a:p>
        </p:txBody>
      </p:sp>
      <p:sp>
        <p:nvSpPr>
          <p:cNvPr id="4" name="Slide Number Placeholder 3"/>
          <p:cNvSpPr>
            <a:spLocks noGrp="1"/>
          </p:cNvSpPr>
          <p:nvPr>
            <p:ph type="sldNum" sz="quarter" idx="12"/>
          </p:nvPr>
        </p:nvSpPr>
        <p:spPr/>
        <p:txBody>
          <a:bodyPr/>
          <a:lstStyle/>
          <a:p>
            <a:fld id="{62DBCB69-547C-4F68-819F-474A80AB012D}" type="slidenum">
              <a:rPr lang="en-US" smtClean="0"/>
              <a:t>34</a:t>
            </a:fld>
            <a:endParaRPr lang="en-US"/>
          </a:p>
        </p:txBody>
      </p:sp>
    </p:spTree>
    <p:extLst>
      <p:ext uri="{BB962C8B-B14F-4D97-AF65-F5344CB8AC3E}">
        <p14:creationId xmlns:p14="http://schemas.microsoft.com/office/powerpoint/2010/main" val="274522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is data exchanged in the PTNP process?</a:t>
            </a:r>
          </a:p>
        </p:txBody>
      </p:sp>
      <p:sp>
        <p:nvSpPr>
          <p:cNvPr id="3" name="Content Placeholder 2"/>
          <p:cNvSpPr>
            <a:spLocks noGrp="1"/>
          </p:cNvSpPr>
          <p:nvPr>
            <p:ph idx="1"/>
          </p:nvPr>
        </p:nvSpPr>
        <p:spPr/>
        <p:txBody>
          <a:bodyPr/>
          <a:lstStyle/>
          <a:p>
            <a:r>
              <a:rPr lang="en-US" sz="2400" b="1" dirty="0"/>
              <a:t>From AID to issuers:</a:t>
            </a:r>
          </a:p>
          <a:p>
            <a:pPr marL="0" indent="0">
              <a:buNone/>
            </a:pPr>
            <a:r>
              <a:rPr lang="en-US" sz="1800" dirty="0"/>
              <a:t>AID’s Network Adequacy (NA) webpage (</a:t>
            </a:r>
            <a:r>
              <a:rPr lang="en-US" sz="1800" dirty="0">
                <a:hlinkClick r:id="rId2"/>
              </a:rPr>
              <a:t>http://rhld.insurance.arkansas.gov/Default/NetworkAdequacy</a:t>
            </a:r>
            <a:r>
              <a:rPr lang="en-US" sz="1800" dirty="0"/>
              <a:t>)</a:t>
            </a:r>
          </a:p>
          <a:p>
            <a:pPr marL="0" indent="0">
              <a:buNone/>
            </a:pPr>
            <a:r>
              <a:rPr lang="en-US" sz="1800" dirty="0"/>
              <a:t>For file names refer </a:t>
            </a:r>
            <a:r>
              <a:rPr lang="en-US" sz="1800" i="1" dirty="0"/>
              <a:t>Network Adequacy Review Process.pdf </a:t>
            </a:r>
            <a:r>
              <a:rPr lang="en-US" sz="1800" dirty="0"/>
              <a:t> located in the same webpage.  </a:t>
            </a:r>
            <a:endParaRPr lang="en-US" sz="1800" i="1" dirty="0"/>
          </a:p>
          <a:p>
            <a:r>
              <a:rPr lang="en-US" sz="2400" b="1" dirty="0"/>
              <a:t>From issuers to AID:</a:t>
            </a:r>
          </a:p>
          <a:p>
            <a:pPr marL="0" indent="0">
              <a:buNone/>
            </a:pPr>
            <a:r>
              <a:rPr lang="en-US" sz="1800" dirty="0"/>
              <a:t>Delivery to AID’s secure FTP servers following instructions in “General Data Submission Process to RHLD” located at </a:t>
            </a:r>
            <a:r>
              <a:rPr lang="en-US" sz="1800" dirty="0">
                <a:hlinkClick r:id="rId3"/>
              </a:rPr>
              <a:t>http://rhld.insurance.arkansas.gov/Info/Public/Templates</a:t>
            </a:r>
            <a:r>
              <a:rPr lang="en-US" sz="1800" dirty="0"/>
              <a:t>. For file naming conventions during the two stages of issuer feedback refer  </a:t>
            </a:r>
            <a:r>
              <a:rPr lang="en-US" sz="1800" i="1" dirty="0"/>
              <a:t>Network Adequacy Review Process.pdf </a:t>
            </a:r>
            <a:r>
              <a:rPr lang="en-US" sz="1800" dirty="0"/>
              <a:t> located in AID’s NA webpage.</a:t>
            </a:r>
          </a:p>
          <a:p>
            <a:pPr marL="0" indent="0">
              <a:buNone/>
            </a:pPr>
            <a:endParaRPr lang="en-US" sz="1800" dirty="0"/>
          </a:p>
          <a:p>
            <a:pPr marL="0" indent="0">
              <a:buNone/>
            </a:pPr>
            <a:r>
              <a:rPr lang="en-US" sz="1800" dirty="0"/>
              <a:t>Data submissions from issuers explained with examples in later slides. </a:t>
            </a:r>
          </a:p>
        </p:txBody>
      </p:sp>
      <p:sp>
        <p:nvSpPr>
          <p:cNvPr id="4" name="Slide Number Placeholder 3"/>
          <p:cNvSpPr>
            <a:spLocks noGrp="1"/>
          </p:cNvSpPr>
          <p:nvPr>
            <p:ph type="sldNum" sz="quarter" idx="12"/>
          </p:nvPr>
        </p:nvSpPr>
        <p:spPr/>
        <p:txBody>
          <a:bodyPr/>
          <a:lstStyle/>
          <a:p>
            <a:fld id="{62DBCB69-547C-4F68-819F-474A80AB012D}" type="slidenum">
              <a:rPr lang="en-US" smtClean="0"/>
              <a:t>35</a:t>
            </a:fld>
            <a:endParaRPr lang="en-US"/>
          </a:p>
        </p:txBody>
      </p:sp>
    </p:spTree>
    <p:extLst>
      <p:ext uri="{BB962C8B-B14F-4D97-AF65-F5344CB8AC3E}">
        <p14:creationId xmlns:p14="http://schemas.microsoft.com/office/powerpoint/2010/main" val="344736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right)">
                                      <p:cBhvr>
                                        <p:cTn id="7" dur="500"/>
                                        <p:tgtEl>
                                          <p:spTgt spid="3">
                                            <p:txEl>
                                              <p:pRg st="3" end="3"/>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right)">
                                      <p:cBhvr>
                                        <p:cTn id="10" dur="500"/>
                                        <p:tgtEl>
                                          <p:spTgt spid="3">
                                            <p:txEl>
                                              <p:pRg st="4" end="4"/>
                                            </p:txEl>
                                          </p:spTgt>
                                        </p:tgtEl>
                                      </p:cBhvr>
                                    </p:animEffect>
                                  </p:childTnLst>
                                </p:cTn>
                              </p:par>
                              <p:par>
                                <p:cTn id="11" presetID="22" presetClass="entr" presetSubtype="2"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wipe(right)">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AD23FD-AD68-4DB8-B632-2AB3C330CDE1}"/>
              </a:ext>
            </a:extLst>
          </p:cNvPr>
          <p:cNvSpPr>
            <a:spLocks noGrp="1"/>
          </p:cNvSpPr>
          <p:nvPr>
            <p:ph type="title"/>
          </p:nvPr>
        </p:nvSpPr>
        <p:spPr/>
        <p:txBody>
          <a:bodyPr/>
          <a:lstStyle/>
          <a:p>
            <a:r>
              <a:rPr lang="en-US" dirty="0"/>
              <a:t>AID Disposition Details </a:t>
            </a:r>
          </a:p>
        </p:txBody>
      </p:sp>
      <p:sp>
        <p:nvSpPr>
          <p:cNvPr id="4" name="Content Placeholder 3">
            <a:extLst>
              <a:ext uri="{FF2B5EF4-FFF2-40B4-BE49-F238E27FC236}">
                <a16:creationId xmlns:a16="http://schemas.microsoft.com/office/drawing/2014/main" id="{1591E7FB-690A-49A5-A62D-898F948A1479}"/>
              </a:ext>
            </a:extLst>
          </p:cNvPr>
          <p:cNvSpPr>
            <a:spLocks noGrp="1"/>
          </p:cNvSpPr>
          <p:nvPr>
            <p:ph idx="1"/>
          </p:nvPr>
        </p:nvSpPr>
        <p:spPr/>
        <p:txBody>
          <a:bodyPr>
            <a:normAutofit/>
          </a:bodyPr>
          <a:lstStyle/>
          <a:p>
            <a:r>
              <a:rPr lang="en-US" sz="2000" dirty="0"/>
              <a:t>AID provides detailed  information on the outcome of the voting stage. </a:t>
            </a:r>
          </a:p>
          <a:p>
            <a:r>
              <a:rPr lang="en-US" sz="2000" dirty="0"/>
              <a:t>This makes available cases where AID had to </a:t>
            </a:r>
          </a:p>
          <a:p>
            <a:pPr lvl="1"/>
            <a:r>
              <a:rPr lang="en-US" sz="2000" dirty="0"/>
              <a:t>wade in to settle tie breakers OR </a:t>
            </a:r>
          </a:p>
          <a:p>
            <a:pPr lvl="1"/>
            <a:r>
              <a:rPr lang="en-US" sz="2000" dirty="0"/>
              <a:t>reverse a popular vote based on a strong(er) reason  provided by the minority (few cases)</a:t>
            </a:r>
          </a:p>
        </p:txBody>
      </p:sp>
      <p:sp>
        <p:nvSpPr>
          <p:cNvPr id="2" name="Slide Number Placeholder 1">
            <a:extLst>
              <a:ext uri="{FF2B5EF4-FFF2-40B4-BE49-F238E27FC236}">
                <a16:creationId xmlns:a16="http://schemas.microsoft.com/office/drawing/2014/main" id="{1BC61D52-0B36-4A91-83C9-B74FC6EDD652}"/>
              </a:ext>
            </a:extLst>
          </p:cNvPr>
          <p:cNvSpPr>
            <a:spLocks noGrp="1"/>
          </p:cNvSpPr>
          <p:nvPr>
            <p:ph type="sldNum" sz="quarter" idx="12"/>
          </p:nvPr>
        </p:nvSpPr>
        <p:spPr/>
        <p:txBody>
          <a:bodyPr/>
          <a:lstStyle/>
          <a:p>
            <a:fld id="{62DBCB69-547C-4F68-819F-474A80AB012D}" type="slidenum">
              <a:rPr lang="en-US" smtClean="0"/>
              <a:t>36</a:t>
            </a:fld>
            <a:endParaRPr lang="en-US"/>
          </a:p>
        </p:txBody>
      </p:sp>
    </p:spTree>
    <p:extLst>
      <p:ext uri="{BB962C8B-B14F-4D97-AF65-F5344CB8AC3E}">
        <p14:creationId xmlns:p14="http://schemas.microsoft.com/office/powerpoint/2010/main" val="66943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EFD2B-2FC6-42CD-8C78-C6EBC6800287}"/>
              </a:ext>
            </a:extLst>
          </p:cNvPr>
          <p:cNvSpPr>
            <a:spLocks noGrp="1"/>
          </p:cNvSpPr>
          <p:nvPr>
            <p:ph type="title"/>
          </p:nvPr>
        </p:nvSpPr>
        <p:spPr/>
        <p:txBody>
          <a:bodyPr>
            <a:normAutofit fontScale="90000"/>
          </a:bodyPr>
          <a:lstStyle/>
          <a:p>
            <a:r>
              <a:rPr lang="en-US" i="1" dirty="0"/>
              <a:t> </a:t>
            </a:r>
            <a:r>
              <a:rPr lang="en-US" sz="2700" i="1" dirty="0"/>
              <a:t>Initial Provider Type NPI pool template</a:t>
            </a:r>
            <a:endParaRPr lang="en-US" sz="2700" dirty="0"/>
          </a:p>
        </p:txBody>
      </p:sp>
      <p:pic>
        <p:nvPicPr>
          <p:cNvPr id="5" name="Content Placeholder 4">
            <a:extLst>
              <a:ext uri="{FF2B5EF4-FFF2-40B4-BE49-F238E27FC236}">
                <a16:creationId xmlns:a16="http://schemas.microsoft.com/office/drawing/2014/main" id="{FA175E1F-BBBF-4E98-AC06-FF1C8C64501C}"/>
              </a:ext>
            </a:extLst>
          </p:cNvPr>
          <p:cNvPicPr>
            <a:picLocks noGrp="1" noChangeAspect="1"/>
          </p:cNvPicPr>
          <p:nvPr>
            <p:ph idx="1"/>
          </p:nvPr>
        </p:nvPicPr>
        <p:blipFill>
          <a:blip r:embed="rId2"/>
          <a:stretch>
            <a:fillRect/>
          </a:stretch>
        </p:blipFill>
        <p:spPr>
          <a:xfrm>
            <a:off x="152400" y="838200"/>
            <a:ext cx="9334712" cy="5000738"/>
          </a:xfrm>
          <a:prstGeom prst="rect">
            <a:avLst/>
          </a:prstGeom>
        </p:spPr>
      </p:pic>
      <p:sp>
        <p:nvSpPr>
          <p:cNvPr id="4" name="Slide Number Placeholder 3">
            <a:extLst>
              <a:ext uri="{FF2B5EF4-FFF2-40B4-BE49-F238E27FC236}">
                <a16:creationId xmlns:a16="http://schemas.microsoft.com/office/drawing/2014/main" id="{6E3606A8-FB4B-48D2-90BD-E27A8F1ED684}"/>
              </a:ext>
            </a:extLst>
          </p:cNvPr>
          <p:cNvSpPr>
            <a:spLocks noGrp="1"/>
          </p:cNvSpPr>
          <p:nvPr>
            <p:ph type="sldNum" sz="quarter" idx="12"/>
          </p:nvPr>
        </p:nvSpPr>
        <p:spPr/>
        <p:txBody>
          <a:bodyPr/>
          <a:lstStyle/>
          <a:p>
            <a:fld id="{62DBCB69-547C-4F68-819F-474A80AB012D}" type="slidenum">
              <a:rPr lang="en-US" smtClean="0"/>
              <a:t>37</a:t>
            </a:fld>
            <a:endParaRPr lang="en-US"/>
          </a:p>
        </p:txBody>
      </p:sp>
      <p:pic>
        <p:nvPicPr>
          <p:cNvPr id="6" name="Picture 5">
            <a:extLst>
              <a:ext uri="{FF2B5EF4-FFF2-40B4-BE49-F238E27FC236}">
                <a16:creationId xmlns:a16="http://schemas.microsoft.com/office/drawing/2014/main" id="{471D3211-90A8-4233-B11A-E4295FC05BF5}"/>
              </a:ext>
            </a:extLst>
          </p:cNvPr>
          <p:cNvPicPr>
            <a:picLocks noChangeAspect="1"/>
          </p:cNvPicPr>
          <p:nvPr/>
        </p:nvPicPr>
        <p:blipFill>
          <a:blip r:embed="rId3"/>
          <a:stretch>
            <a:fillRect/>
          </a:stretch>
        </p:blipFill>
        <p:spPr>
          <a:xfrm>
            <a:off x="4952514" y="3998457"/>
            <a:ext cx="3038095" cy="2380952"/>
          </a:xfrm>
          <a:prstGeom prst="rect">
            <a:avLst/>
          </a:prstGeom>
        </p:spPr>
      </p:pic>
      <p:sp>
        <p:nvSpPr>
          <p:cNvPr id="7" name="Rectangle 6">
            <a:extLst>
              <a:ext uri="{FF2B5EF4-FFF2-40B4-BE49-F238E27FC236}">
                <a16:creationId xmlns:a16="http://schemas.microsoft.com/office/drawing/2014/main" id="{C75230D7-C336-49A4-8622-BB5A2CCE49A8}"/>
              </a:ext>
            </a:extLst>
          </p:cNvPr>
          <p:cNvSpPr/>
          <p:nvPr/>
        </p:nvSpPr>
        <p:spPr>
          <a:xfrm>
            <a:off x="7620000" y="2286000"/>
            <a:ext cx="6858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24144E0-8F36-4407-9478-302A42D6E373}"/>
              </a:ext>
            </a:extLst>
          </p:cNvPr>
          <p:cNvSpPr/>
          <p:nvPr/>
        </p:nvSpPr>
        <p:spPr>
          <a:xfrm>
            <a:off x="4952514" y="4150856"/>
            <a:ext cx="3038094" cy="22516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7227FEF4-9E54-4F15-B6C8-D02A5C755E5D}"/>
              </a:ext>
            </a:extLst>
          </p:cNvPr>
          <p:cNvCxnSpPr/>
          <p:nvPr/>
        </p:nvCxnSpPr>
        <p:spPr>
          <a:xfrm>
            <a:off x="1752600" y="4150857"/>
            <a:ext cx="1219200" cy="141174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9CF858B-2230-4E84-883E-DD84483BF582}"/>
              </a:ext>
            </a:extLst>
          </p:cNvPr>
          <p:cNvCxnSpPr/>
          <p:nvPr/>
        </p:nvCxnSpPr>
        <p:spPr>
          <a:xfrm flipH="1">
            <a:off x="7162800" y="2895600"/>
            <a:ext cx="685800" cy="1255256"/>
          </a:xfrm>
          <a:prstGeom prst="straightConnector1">
            <a:avLst/>
          </a:prstGeom>
          <a:ln w="38100">
            <a:headEnd type="triangle"/>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4575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 presetClass="exit" presetSubtype="0" fill="hold" nodeType="withEffect">
                                  <p:stCondLst>
                                    <p:cond delay="0"/>
                                  </p:stCondLst>
                                  <p:childTnLst>
                                    <p:set>
                                      <p:cBhvr>
                                        <p:cTn id="19" dur="1" fill="hold">
                                          <p:stCondLst>
                                            <p:cond delay="0"/>
                                          </p:stCondLst>
                                        </p:cTn>
                                        <p:tgtEl>
                                          <p:spTgt spid="10"/>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Errors to avoid during Stage 1: “Suggestions for change” (1 of 3)</a:t>
            </a:r>
          </a:p>
        </p:txBody>
      </p:sp>
      <p:sp>
        <p:nvSpPr>
          <p:cNvPr id="3" name="Content Placeholder 2"/>
          <p:cNvSpPr>
            <a:spLocks noGrp="1"/>
          </p:cNvSpPr>
          <p:nvPr>
            <p:ph idx="1"/>
          </p:nvPr>
        </p:nvSpPr>
        <p:spPr>
          <a:xfrm>
            <a:off x="457200" y="1143000"/>
            <a:ext cx="8229600" cy="5334000"/>
          </a:xfrm>
        </p:spPr>
        <p:txBody>
          <a:bodyPr>
            <a:normAutofit fontScale="55000" lnSpcReduction="20000"/>
          </a:bodyPr>
          <a:lstStyle/>
          <a:p>
            <a:r>
              <a:rPr lang="en-US" sz="2700" dirty="0"/>
              <a:t>Please understand that PTNP data maintenance is NOT just about your network(s) alone. DO not attempt to remove a provider who is not in your network anymore but may work for others.   </a:t>
            </a:r>
          </a:p>
          <a:p>
            <a:r>
              <a:rPr lang="en-US" sz="2700" dirty="0"/>
              <a:t>Please understand that our PTNP data maintenance attempts to focus on actual provider practice rather than academic qualifications. For example, a provider who is qualified in “Internal Medicine” but is known to work only in the ER of a hospital, should not be classified as a Primary Care Provider.   </a:t>
            </a:r>
          </a:p>
          <a:p>
            <a:r>
              <a:rPr lang="en-US" sz="2700" dirty="0"/>
              <a:t>Please remember we are communicating about correcting classifications of NPIs (i.e. Providers). Not whether a NPI (i.e. Provider) exists. Each line communicates either </a:t>
            </a:r>
            <a:r>
              <a:rPr lang="en-US" sz="2700" b="1" dirty="0"/>
              <a:t>addition of an NPI to a “C-bucket” –</a:t>
            </a:r>
            <a:r>
              <a:rPr lang="en-US" sz="2700" dirty="0"/>
              <a:t>OR-  </a:t>
            </a:r>
            <a:r>
              <a:rPr lang="en-US" sz="2700" b="1" dirty="0"/>
              <a:t>removal of an NPI from a “C-bucket”.</a:t>
            </a:r>
          </a:p>
          <a:p>
            <a:r>
              <a:rPr lang="en-US" sz="2700" dirty="0"/>
              <a:t>A misclassified NPI </a:t>
            </a:r>
            <a:r>
              <a:rPr lang="en-US" sz="2700" b="1" dirty="0"/>
              <a:t>*may* </a:t>
            </a:r>
            <a:r>
              <a:rPr lang="en-US" sz="2700" dirty="0"/>
              <a:t>require two or more suggestions. One would be a </a:t>
            </a:r>
            <a:r>
              <a:rPr lang="en-US" sz="2700" b="1" dirty="0">
                <a:solidFill>
                  <a:srgbClr val="FF0000"/>
                </a:solidFill>
              </a:rPr>
              <a:t>removal</a:t>
            </a:r>
            <a:r>
              <a:rPr lang="en-US" sz="2700" dirty="0"/>
              <a:t> from the incorrect “C-bucket” </a:t>
            </a:r>
            <a:r>
              <a:rPr lang="en-US" sz="2700" b="1" dirty="0"/>
              <a:t>and if not already assigned to the applicable “C-bucket(s)”, </a:t>
            </a:r>
            <a:r>
              <a:rPr lang="en-US" sz="2700" b="1" dirty="0">
                <a:solidFill>
                  <a:srgbClr val="FF0000"/>
                </a:solidFill>
              </a:rPr>
              <a:t>addition(s) </a:t>
            </a:r>
            <a:r>
              <a:rPr lang="en-US" sz="2700" dirty="0"/>
              <a:t>to the correct “C-bucket(s)”. Sometimes a misclassification may require only one suggestion- a removal from a “C-bucket” with no concomitant addition suggestions, since an appropriate “C-bucket” does not exist for the NPI.  </a:t>
            </a:r>
          </a:p>
          <a:p>
            <a:r>
              <a:rPr lang="en-US" sz="2700" dirty="0"/>
              <a:t>Try not to approach the PTNP data maintenance with an inclination towards one type of action (say an inclination towards either addition or deletion). AID tends to compare competitor networks before issuing an objection. Just focusing on say additions and not on removal of inaccurate NPI classifications may not help you in AID’s comparative analysis. Please approach the PTNP data maintenance as an effort towards accurate classification.  </a:t>
            </a:r>
          </a:p>
          <a:p>
            <a:r>
              <a:rPr lang="en-US" sz="2700" dirty="0"/>
              <a:t>While adding bordering state providers, please remember that AID does not have any “contiguous county” requirement. But bear in mind though that adding providers very far from the borders may not help with your average distance calculations. Add providers in bordering states that Arkansans do avail – because your consumers are probably the best judge.</a:t>
            </a:r>
          </a:p>
          <a:p>
            <a:endParaRPr lang="en-US" sz="2000" dirty="0"/>
          </a:p>
        </p:txBody>
      </p:sp>
      <p:sp>
        <p:nvSpPr>
          <p:cNvPr id="4" name="Slide Number Placeholder 3"/>
          <p:cNvSpPr>
            <a:spLocks noGrp="1"/>
          </p:cNvSpPr>
          <p:nvPr>
            <p:ph type="sldNum" sz="quarter" idx="12"/>
          </p:nvPr>
        </p:nvSpPr>
        <p:spPr/>
        <p:txBody>
          <a:bodyPr/>
          <a:lstStyle/>
          <a:p>
            <a:fld id="{62DBCB69-547C-4F68-819F-474A80AB012D}" type="slidenum">
              <a:rPr lang="en-US" smtClean="0"/>
              <a:t>38</a:t>
            </a:fld>
            <a:endParaRPr lang="en-US"/>
          </a:p>
        </p:txBody>
      </p:sp>
    </p:spTree>
    <p:extLst>
      <p:ext uri="{BB962C8B-B14F-4D97-AF65-F5344CB8AC3E}">
        <p14:creationId xmlns:p14="http://schemas.microsoft.com/office/powerpoint/2010/main" val="349889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sz="2000" dirty="0"/>
              <a:t>While removing a misclassification for a provider be careful not to remove other classification for the same NPI that may be correct.</a:t>
            </a:r>
          </a:p>
          <a:p>
            <a:pPr lvl="1"/>
            <a:r>
              <a:rPr lang="en-US" sz="1600" dirty="0"/>
              <a:t>For instance while cleaning up misclassified Endocrinologist NPIs,  AID observed issuers removing correct association of those NPIs with Oncology.  </a:t>
            </a:r>
          </a:p>
          <a:p>
            <a:r>
              <a:rPr lang="en-US" sz="2000" dirty="0"/>
              <a:t>While adding a NPI to a “C-bucket”, please pay heed to the taxonomic definition of the “C-bucket”. Same consideration applies when looking for removals. </a:t>
            </a:r>
          </a:p>
          <a:p>
            <a:pPr lvl="1"/>
            <a:r>
              <a:rPr lang="en-US" sz="1600" dirty="0"/>
              <a:t>For instance the current definition of C250 (Access to Dental – General) does not include Pediatric Dentists, so do not add them to “Dental General”. Conversely if you know an NPI listed in “Dental – General” is an Pediatric Dentist by practice, ask for its removal. </a:t>
            </a:r>
          </a:p>
          <a:p>
            <a:r>
              <a:rPr lang="en-US" sz="2000" b="1" dirty="0"/>
              <a:t>Do</a:t>
            </a:r>
            <a:r>
              <a:rPr lang="en-US" sz="2000" dirty="0"/>
              <a:t> provide your most compelling reason for an addition or deletion. Each issuer’s reasons behind an addition or removal is shown to all issuers during the voting round and may influence their feedback. During vote processing AID may overrule the direction of a vote based on the strength of an issuer’s reason. </a:t>
            </a:r>
          </a:p>
          <a:p>
            <a:pPr lvl="1"/>
            <a:r>
              <a:rPr lang="en-US" sz="1600" dirty="0"/>
              <a:t>An example of a compelling reason for removal of a PCP can be a brief “Works only in emergency medicine in our 2016 claims data”.  </a:t>
            </a:r>
          </a:p>
          <a:p>
            <a:r>
              <a:rPr lang="en-US" sz="2000" dirty="0"/>
              <a:t>Download and use the correct template to suggest changes. Please do not fashion your own spreadsheet.      </a:t>
            </a:r>
          </a:p>
          <a:p>
            <a:r>
              <a:rPr lang="en-US" sz="2000" dirty="0"/>
              <a:t>AID had observed significant feedback in the voting stage (that comes later) saying that a particular NPI should belong to some other bucket. Please understand that the “Suggestions for change” stage is the stage to add or remove from an classification. </a:t>
            </a:r>
            <a:r>
              <a:rPr lang="en-US" sz="2000" b="1" dirty="0"/>
              <a:t>The voting stage that comes later, is not the place to make addition or removal suggestions. </a:t>
            </a:r>
          </a:p>
          <a:p>
            <a:pPr marL="0" indent="0">
              <a:buNone/>
            </a:pPr>
            <a:endParaRPr lang="en-US" sz="2000" b="1" dirty="0"/>
          </a:p>
        </p:txBody>
      </p:sp>
      <p:sp>
        <p:nvSpPr>
          <p:cNvPr id="4" name="Slide Number Placeholder 3"/>
          <p:cNvSpPr>
            <a:spLocks noGrp="1"/>
          </p:cNvSpPr>
          <p:nvPr>
            <p:ph type="sldNum" sz="quarter" idx="12"/>
          </p:nvPr>
        </p:nvSpPr>
        <p:spPr/>
        <p:txBody>
          <a:bodyPr/>
          <a:lstStyle/>
          <a:p>
            <a:fld id="{62DBCB69-547C-4F68-819F-474A80AB012D}" type="slidenum">
              <a:rPr lang="en-US" smtClean="0"/>
              <a:t>39</a:t>
            </a:fld>
            <a:endParaRPr lang="en-US"/>
          </a:p>
        </p:txBody>
      </p:sp>
      <p:sp>
        <p:nvSpPr>
          <p:cNvPr id="5" name="Title 4"/>
          <p:cNvSpPr>
            <a:spLocks noGrp="1"/>
          </p:cNvSpPr>
          <p:nvPr>
            <p:ph type="title"/>
          </p:nvPr>
        </p:nvSpPr>
        <p:spPr/>
        <p:txBody>
          <a:bodyPr>
            <a:normAutofit fontScale="90000"/>
          </a:bodyPr>
          <a:lstStyle/>
          <a:p>
            <a:r>
              <a:rPr lang="en-US" dirty="0"/>
              <a:t>Errors to avoid during Stage 1: “Suggestions for change” (2 of 3)</a:t>
            </a:r>
          </a:p>
        </p:txBody>
      </p:sp>
    </p:spTree>
    <p:extLst>
      <p:ext uri="{BB962C8B-B14F-4D97-AF65-F5344CB8AC3E}">
        <p14:creationId xmlns:p14="http://schemas.microsoft.com/office/powerpoint/2010/main" val="70566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403B4-8873-A2A5-A2EC-93B21A44863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BB4C9B6-6174-B8E4-970F-FE100034CA7D}"/>
              </a:ext>
            </a:extLst>
          </p:cNvPr>
          <p:cNvSpPr txBox="1"/>
          <p:nvPr/>
        </p:nvSpPr>
        <p:spPr>
          <a:xfrm>
            <a:off x="5667623" y="956375"/>
            <a:ext cx="3476377" cy="1077218"/>
          </a:xfrm>
          <a:prstGeom prst="rect">
            <a:avLst/>
          </a:prstGeom>
          <a:solidFill>
            <a:schemeClr val="bg1">
              <a:lumMod val="95000"/>
            </a:schemeClr>
          </a:solidFill>
          <a:ln cap="rnd">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u="sng" dirty="0"/>
              <a:t>Four Types of Processes</a:t>
            </a:r>
          </a:p>
          <a:p>
            <a:pPr>
              <a:buAutoNum type="arabicParenR"/>
            </a:pPr>
            <a:r>
              <a:rPr lang="en-US" sz="1200" b="1" dirty="0">
                <a:solidFill>
                  <a:srgbClr val="7030A0"/>
                </a:solidFill>
              </a:rPr>
              <a:t>Provider-Type Definition Maintenance</a:t>
            </a:r>
          </a:p>
          <a:p>
            <a:pPr>
              <a:buAutoNum type="arabicParenR"/>
            </a:pPr>
            <a:r>
              <a:rPr lang="en-US" sz="1200" b="1" dirty="0">
                <a:solidFill>
                  <a:srgbClr val="680000"/>
                </a:solidFill>
              </a:rPr>
              <a:t>Provider-Type-NPI-Pool (PTNP) data maintenance  </a:t>
            </a:r>
          </a:p>
          <a:p>
            <a:pPr>
              <a:buAutoNum type="arabicParenR"/>
            </a:pPr>
            <a:r>
              <a:rPr lang="en-US" sz="1200" b="1" dirty="0">
                <a:solidFill>
                  <a:schemeClr val="accent6">
                    <a:lumMod val="50000"/>
                  </a:schemeClr>
                </a:solidFill>
              </a:rPr>
              <a:t>Isolated Outlier Provider Location Review</a:t>
            </a:r>
          </a:p>
          <a:p>
            <a:pPr>
              <a:buFontTx/>
              <a:buAutoNum type="arabicParenR"/>
            </a:pPr>
            <a:r>
              <a:rPr lang="en-US" sz="1200" b="1" dirty="0">
                <a:solidFill>
                  <a:schemeClr val="tx2"/>
                </a:solidFill>
              </a:rPr>
              <a:t>NA data reporting and review  </a:t>
            </a:r>
            <a:endParaRPr lang="en-US" sz="1200" b="1" dirty="0">
              <a:solidFill>
                <a:schemeClr val="accent6">
                  <a:lumMod val="50000"/>
                </a:schemeClr>
              </a:solidFill>
            </a:endParaRPr>
          </a:p>
        </p:txBody>
      </p:sp>
      <p:sp>
        <p:nvSpPr>
          <p:cNvPr id="11" name="Oval 10">
            <a:extLst>
              <a:ext uri="{FF2B5EF4-FFF2-40B4-BE49-F238E27FC236}">
                <a16:creationId xmlns:a16="http://schemas.microsoft.com/office/drawing/2014/main" id="{F3B1F479-35BB-D38A-C6EC-AE3CC59BC9AE}"/>
              </a:ext>
            </a:extLst>
          </p:cNvPr>
          <p:cNvSpPr/>
          <p:nvPr/>
        </p:nvSpPr>
        <p:spPr>
          <a:xfrm>
            <a:off x="5549348" y="3062899"/>
            <a:ext cx="1281112" cy="1269131"/>
          </a:xfrm>
          <a:prstGeom prst="ellipse">
            <a:avLst/>
          </a:prstGeom>
          <a:solidFill>
            <a:schemeClr val="tx2"/>
          </a:solidFill>
          <a:ln w="349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 name="Oval 11">
            <a:extLst>
              <a:ext uri="{FF2B5EF4-FFF2-40B4-BE49-F238E27FC236}">
                <a16:creationId xmlns:a16="http://schemas.microsoft.com/office/drawing/2014/main" id="{90BC8444-05D6-9204-BACE-5819D0523A5F}"/>
              </a:ext>
            </a:extLst>
          </p:cNvPr>
          <p:cNvSpPr/>
          <p:nvPr/>
        </p:nvSpPr>
        <p:spPr>
          <a:xfrm>
            <a:off x="4185615" y="5408344"/>
            <a:ext cx="1281112" cy="1269131"/>
          </a:xfrm>
          <a:prstGeom prst="ellipse">
            <a:avLst/>
          </a:prstGeom>
          <a:solidFill>
            <a:schemeClr val="tx2"/>
          </a:solidFill>
          <a:ln w="349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 name="Oval 12">
            <a:extLst>
              <a:ext uri="{FF2B5EF4-FFF2-40B4-BE49-F238E27FC236}">
                <a16:creationId xmlns:a16="http://schemas.microsoft.com/office/drawing/2014/main" id="{DC458A1D-300A-B6BE-A903-812286895853}"/>
              </a:ext>
            </a:extLst>
          </p:cNvPr>
          <p:cNvSpPr/>
          <p:nvPr/>
        </p:nvSpPr>
        <p:spPr>
          <a:xfrm>
            <a:off x="237587" y="3170622"/>
            <a:ext cx="1281112" cy="1269131"/>
          </a:xfrm>
          <a:prstGeom prst="ellipse">
            <a:avLst/>
          </a:prstGeom>
          <a:solidFill>
            <a:schemeClr val="accent4"/>
          </a:solidFill>
          <a:ln w="349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Oval 8">
            <a:extLst>
              <a:ext uri="{FF2B5EF4-FFF2-40B4-BE49-F238E27FC236}">
                <a16:creationId xmlns:a16="http://schemas.microsoft.com/office/drawing/2014/main" id="{37C96429-98E9-7366-80F1-F4B3005AB159}"/>
              </a:ext>
            </a:extLst>
          </p:cNvPr>
          <p:cNvSpPr/>
          <p:nvPr/>
        </p:nvSpPr>
        <p:spPr>
          <a:xfrm>
            <a:off x="1524001" y="5412559"/>
            <a:ext cx="1281112" cy="1269131"/>
          </a:xfrm>
          <a:prstGeom prst="ellipse">
            <a:avLst/>
          </a:prstGeom>
          <a:solidFill>
            <a:srgbClr val="680000"/>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Oval 4">
            <a:extLst>
              <a:ext uri="{FF2B5EF4-FFF2-40B4-BE49-F238E27FC236}">
                <a16:creationId xmlns:a16="http://schemas.microsoft.com/office/drawing/2014/main" id="{8E3829FD-E396-F274-043E-AF3CAD91B1C6}"/>
              </a:ext>
            </a:extLst>
          </p:cNvPr>
          <p:cNvSpPr/>
          <p:nvPr/>
        </p:nvSpPr>
        <p:spPr>
          <a:xfrm>
            <a:off x="1371600" y="975834"/>
            <a:ext cx="1281112" cy="1269131"/>
          </a:xfrm>
          <a:prstGeom prst="ellipse">
            <a:avLst/>
          </a:prstGeom>
          <a:solidFill>
            <a:srgbClr val="680000"/>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2" name="Title 1">
            <a:extLst>
              <a:ext uri="{FF2B5EF4-FFF2-40B4-BE49-F238E27FC236}">
                <a16:creationId xmlns:a16="http://schemas.microsoft.com/office/drawing/2014/main" id="{884DB963-EAA3-9AAA-7C59-651D651616F4}"/>
              </a:ext>
            </a:extLst>
          </p:cNvPr>
          <p:cNvSpPr>
            <a:spLocks noGrp="1"/>
          </p:cNvSpPr>
          <p:nvPr>
            <p:ph type="title"/>
          </p:nvPr>
        </p:nvSpPr>
        <p:spPr>
          <a:xfrm>
            <a:off x="304800" y="176310"/>
            <a:ext cx="8229600" cy="1143000"/>
          </a:xfrm>
        </p:spPr>
        <p:txBody>
          <a:bodyPr>
            <a:normAutofit/>
          </a:bodyPr>
          <a:lstStyle/>
          <a:p>
            <a:pPr algn="l"/>
            <a:r>
              <a:rPr lang="en-US" sz="2200" b="1" dirty="0"/>
              <a:t>Arkansas Network Adequacy Regulation Cycle</a:t>
            </a:r>
            <a:br>
              <a:rPr lang="en-US" sz="2800" b="1" dirty="0"/>
            </a:br>
            <a:endParaRPr lang="en-US" dirty="0"/>
          </a:p>
        </p:txBody>
      </p:sp>
      <p:sp>
        <p:nvSpPr>
          <p:cNvPr id="10" name="Oval 9">
            <a:extLst>
              <a:ext uri="{FF2B5EF4-FFF2-40B4-BE49-F238E27FC236}">
                <a16:creationId xmlns:a16="http://schemas.microsoft.com/office/drawing/2014/main" id="{516F4176-A0DD-02F7-FEF6-D090646FFFC6}"/>
              </a:ext>
            </a:extLst>
          </p:cNvPr>
          <p:cNvSpPr/>
          <p:nvPr/>
        </p:nvSpPr>
        <p:spPr>
          <a:xfrm>
            <a:off x="4145756" y="923386"/>
            <a:ext cx="1281112" cy="1269131"/>
          </a:xfrm>
          <a:prstGeom prst="ellipse">
            <a:avLst/>
          </a:prstGeom>
          <a:solidFill>
            <a:schemeClr val="accent6">
              <a:lumMod val="60000"/>
              <a:lumOff val="40000"/>
            </a:schemeClr>
          </a:solidFill>
          <a:ln w="349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9" name="Picture 18">
            <a:extLst>
              <a:ext uri="{FF2B5EF4-FFF2-40B4-BE49-F238E27FC236}">
                <a16:creationId xmlns:a16="http://schemas.microsoft.com/office/drawing/2014/main" id="{64D99A04-5A03-6FD3-4702-0462DAC3A7E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58914" y="4361100"/>
            <a:ext cx="1077219" cy="1077219"/>
          </a:xfrm>
          <a:prstGeom prst="rect">
            <a:avLst/>
          </a:prstGeom>
        </p:spPr>
      </p:pic>
      <p:pic>
        <p:nvPicPr>
          <p:cNvPr id="16" name="Picture 15">
            <a:extLst>
              <a:ext uri="{FF2B5EF4-FFF2-40B4-BE49-F238E27FC236}">
                <a16:creationId xmlns:a16="http://schemas.microsoft.com/office/drawing/2014/main" id="{807C3139-FE41-A47F-D920-E6B588FDDD5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78227" y="4685037"/>
            <a:ext cx="1077219" cy="1077219"/>
          </a:xfrm>
          <a:prstGeom prst="rect">
            <a:avLst/>
          </a:prstGeom>
        </p:spPr>
      </p:pic>
      <p:sp>
        <p:nvSpPr>
          <p:cNvPr id="22" name="TextBox 21">
            <a:extLst>
              <a:ext uri="{FF2B5EF4-FFF2-40B4-BE49-F238E27FC236}">
                <a16:creationId xmlns:a16="http://schemas.microsoft.com/office/drawing/2014/main" id="{A9B7EFC5-B1B0-5738-E430-9E04BB25F580}"/>
              </a:ext>
            </a:extLst>
          </p:cNvPr>
          <p:cNvSpPr txBox="1"/>
          <p:nvPr/>
        </p:nvSpPr>
        <p:spPr>
          <a:xfrm>
            <a:off x="6580991" y="5683636"/>
            <a:ext cx="2630552" cy="646331"/>
          </a:xfrm>
          <a:prstGeom prst="rect">
            <a:avLst/>
          </a:prstGeom>
          <a:noFill/>
        </p:spPr>
        <p:txBody>
          <a:bodyPr wrap="square" rtlCol="0">
            <a:spAutoFit/>
          </a:bodyPr>
          <a:lstStyle/>
          <a:p>
            <a:pPr marL="228600" indent="-228600">
              <a:buAutoNum type="arabicParenR"/>
            </a:pPr>
            <a:r>
              <a:rPr lang="en-US" sz="1200" b="1" dirty="0"/>
              <a:t>Network Adequacy Determination Report </a:t>
            </a:r>
          </a:p>
          <a:p>
            <a:pPr marL="228600" indent="-228600">
              <a:buAutoNum type="arabicParenR"/>
            </a:pPr>
            <a:r>
              <a:rPr lang="en-US" sz="1200" b="1" dirty="0"/>
              <a:t>Contested locations report</a:t>
            </a:r>
          </a:p>
        </p:txBody>
      </p:sp>
      <p:sp>
        <p:nvSpPr>
          <p:cNvPr id="23" name="Arrow: Right 22">
            <a:extLst>
              <a:ext uri="{FF2B5EF4-FFF2-40B4-BE49-F238E27FC236}">
                <a16:creationId xmlns:a16="http://schemas.microsoft.com/office/drawing/2014/main" id="{47EDADF7-20E3-F519-4E72-5E4785B435B6}"/>
              </a:ext>
            </a:extLst>
          </p:cNvPr>
          <p:cNvSpPr/>
          <p:nvPr/>
        </p:nvSpPr>
        <p:spPr>
          <a:xfrm rot="20730224">
            <a:off x="5539217" y="5415415"/>
            <a:ext cx="1393105" cy="46680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Final Results</a:t>
            </a:r>
          </a:p>
        </p:txBody>
      </p:sp>
      <p:sp>
        <p:nvSpPr>
          <p:cNvPr id="24" name="Explosion: 8 Points 23">
            <a:extLst>
              <a:ext uri="{FF2B5EF4-FFF2-40B4-BE49-F238E27FC236}">
                <a16:creationId xmlns:a16="http://schemas.microsoft.com/office/drawing/2014/main" id="{C7BEC922-922B-CAB9-09D6-59ABA51CBD73}"/>
              </a:ext>
            </a:extLst>
          </p:cNvPr>
          <p:cNvSpPr/>
          <p:nvPr/>
        </p:nvSpPr>
        <p:spPr>
          <a:xfrm>
            <a:off x="7162800" y="3276600"/>
            <a:ext cx="1743613" cy="1241380"/>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New for PY2027</a:t>
            </a:r>
          </a:p>
        </p:txBody>
      </p:sp>
      <p:sp>
        <p:nvSpPr>
          <p:cNvPr id="3" name="Arrow: Right 2">
            <a:extLst>
              <a:ext uri="{FF2B5EF4-FFF2-40B4-BE49-F238E27FC236}">
                <a16:creationId xmlns:a16="http://schemas.microsoft.com/office/drawing/2014/main" id="{10307577-523C-D55D-D353-2A4356C75590}"/>
              </a:ext>
            </a:extLst>
          </p:cNvPr>
          <p:cNvSpPr/>
          <p:nvPr/>
        </p:nvSpPr>
        <p:spPr>
          <a:xfrm>
            <a:off x="4185614" y="3505200"/>
            <a:ext cx="1256887" cy="38100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62404912-D8D1-899C-EEF5-3A31B5B623FD}"/>
              </a:ext>
            </a:extLst>
          </p:cNvPr>
          <p:cNvSpPr txBox="1"/>
          <p:nvPr/>
        </p:nvSpPr>
        <p:spPr>
          <a:xfrm>
            <a:off x="2735760" y="3503625"/>
            <a:ext cx="1671014" cy="369332"/>
          </a:xfrm>
          <a:prstGeom prst="rect">
            <a:avLst/>
          </a:prstGeom>
          <a:noFill/>
        </p:spPr>
        <p:txBody>
          <a:bodyPr wrap="square" rtlCol="0">
            <a:spAutoFit/>
          </a:bodyPr>
          <a:lstStyle/>
          <a:p>
            <a:r>
              <a:rPr lang="en-US" b="1" dirty="0">
                <a:latin typeface="Aptos Black" panose="020B0004020202020204" pitchFamily="34" charset="0"/>
              </a:rPr>
              <a:t>We are here</a:t>
            </a:r>
          </a:p>
        </p:txBody>
      </p:sp>
      <p:graphicFrame>
        <p:nvGraphicFramePr>
          <p:cNvPr id="4" name="Diagram 3">
            <a:extLst>
              <a:ext uri="{FF2B5EF4-FFF2-40B4-BE49-F238E27FC236}">
                <a16:creationId xmlns:a16="http://schemas.microsoft.com/office/drawing/2014/main" id="{809C0F21-453F-C4F9-7495-9062B0738268}"/>
              </a:ext>
            </a:extLst>
          </p:cNvPr>
          <p:cNvGraphicFramePr/>
          <p:nvPr>
            <p:extLst>
              <p:ext uri="{D42A27DB-BD31-4B8C-83A1-F6EECF244321}">
                <p14:modId xmlns:p14="http://schemas.microsoft.com/office/powerpoint/2010/main" val="981398199"/>
              </p:ext>
            </p:extLst>
          </p:nvPr>
        </p:nvGraphicFramePr>
        <p:xfrm>
          <a:off x="-914400" y="928687"/>
          <a:ext cx="8763000" cy="57530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5716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p:bldP spid="23" grpId="0" animBg="1"/>
      <p:bldP spid="24" grpId="0" animBg="1"/>
      <p:bldP spid="3" grpId="0" animBg="1"/>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700" dirty="0"/>
              <a:t>When a facility changes ownership, it gets a new NPI. When adding this NPI remember to delete the NPI associated with the previous owner.  </a:t>
            </a:r>
          </a:p>
          <a:p>
            <a:r>
              <a:rPr lang="en-US" sz="1700" dirty="0"/>
              <a:t>Before adding an NPI to a provider bucket, ensure that the NPI </a:t>
            </a:r>
            <a:r>
              <a:rPr lang="en-US" sz="1700" i="1" dirty="0"/>
              <a:t>does not already exist</a:t>
            </a:r>
            <a:r>
              <a:rPr lang="en-US" sz="1700" dirty="0"/>
              <a:t>  in that bucket. </a:t>
            </a:r>
          </a:p>
          <a:p>
            <a:r>
              <a:rPr lang="en-US" sz="1700" dirty="0"/>
              <a:t>Remember – we are doing this data maintenance because the NPI Registry does not have the adequate data quality for provider classifications. Therefore, do not be quick to re-classify a provider existing in the PTNP final list </a:t>
            </a:r>
            <a:r>
              <a:rPr lang="en-US" sz="2000" b="1" dirty="0"/>
              <a:t>solely based on the taxonomy in the NPI Registry</a:t>
            </a:r>
          </a:p>
          <a:p>
            <a:pPr marL="0" indent="0">
              <a:buNone/>
            </a:pPr>
            <a:endParaRPr lang="en-US" sz="1700" dirty="0"/>
          </a:p>
          <a:p>
            <a:pPr marL="0" indent="0">
              <a:buNone/>
            </a:pPr>
            <a:endParaRPr lang="en-US" sz="2000" b="1" dirty="0"/>
          </a:p>
        </p:txBody>
      </p:sp>
      <p:sp>
        <p:nvSpPr>
          <p:cNvPr id="4" name="Slide Number Placeholder 3"/>
          <p:cNvSpPr>
            <a:spLocks noGrp="1"/>
          </p:cNvSpPr>
          <p:nvPr>
            <p:ph type="sldNum" sz="quarter" idx="12"/>
          </p:nvPr>
        </p:nvSpPr>
        <p:spPr/>
        <p:txBody>
          <a:bodyPr/>
          <a:lstStyle/>
          <a:p>
            <a:fld id="{62DBCB69-547C-4F68-819F-474A80AB012D}" type="slidenum">
              <a:rPr lang="en-US" smtClean="0"/>
              <a:t>40</a:t>
            </a:fld>
            <a:endParaRPr lang="en-US"/>
          </a:p>
        </p:txBody>
      </p:sp>
      <p:sp>
        <p:nvSpPr>
          <p:cNvPr id="5" name="Title 4"/>
          <p:cNvSpPr>
            <a:spLocks noGrp="1"/>
          </p:cNvSpPr>
          <p:nvPr>
            <p:ph type="title"/>
          </p:nvPr>
        </p:nvSpPr>
        <p:spPr/>
        <p:txBody>
          <a:bodyPr>
            <a:normAutofit fontScale="90000"/>
          </a:bodyPr>
          <a:lstStyle/>
          <a:p>
            <a:r>
              <a:rPr lang="en-US" dirty="0"/>
              <a:t>Errors to avoid during Stage 1: “Suggestions for change” (3 of 3)</a:t>
            </a:r>
          </a:p>
        </p:txBody>
      </p:sp>
    </p:spTree>
    <p:extLst>
      <p:ext uri="{BB962C8B-B14F-4D97-AF65-F5344CB8AC3E}">
        <p14:creationId xmlns:p14="http://schemas.microsoft.com/office/powerpoint/2010/main" val="110230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Errors to avoid during Stage 2:</a:t>
            </a:r>
            <a:br>
              <a:rPr lang="en-US"/>
            </a:br>
            <a:r>
              <a:rPr lang="en-US"/>
              <a:t>“Voting” stage (1 of 1)</a:t>
            </a:r>
            <a:endParaRPr lang="en-US" dirty="0"/>
          </a:p>
        </p:txBody>
      </p:sp>
      <p:sp>
        <p:nvSpPr>
          <p:cNvPr id="3" name="Content Placeholder 2"/>
          <p:cNvSpPr>
            <a:spLocks noGrp="1"/>
          </p:cNvSpPr>
          <p:nvPr>
            <p:ph idx="1"/>
          </p:nvPr>
        </p:nvSpPr>
        <p:spPr/>
        <p:txBody>
          <a:bodyPr>
            <a:normAutofit fontScale="92500" lnSpcReduction="20000"/>
          </a:bodyPr>
          <a:lstStyle/>
          <a:p>
            <a:r>
              <a:rPr lang="en-US" sz="2000" dirty="0"/>
              <a:t>Most network data considerations during the “add-remove” stage also apply to the “Voting” stage; Taxonomic definitions, Out-of-state provider distance considerations, etc. should be considered.</a:t>
            </a:r>
          </a:p>
          <a:p>
            <a:pPr lvl="1"/>
            <a:r>
              <a:rPr lang="en-US" sz="1600" dirty="0"/>
              <a:t>For  example, before objecting to some other issuer’s removal of an apparently valid NPI-”C bucket” combination, consider if the provider is out of state, and if all practicing locations are far from the border.  </a:t>
            </a:r>
          </a:p>
          <a:p>
            <a:r>
              <a:rPr lang="en-US" sz="2000" dirty="0"/>
              <a:t>Please use the recommended template.</a:t>
            </a:r>
          </a:p>
          <a:p>
            <a:r>
              <a:rPr lang="en-US" sz="2000" dirty="0"/>
              <a:t>Please remember that this stage is only to communicate your agreement or rejection of a suggested change of provider classification. It is not about communicating whether a NPI (i.e. Provider) exists – or – that the provider is miss-classified and should belong to a different bucket. While rejecting an addition suggestion, if you realize that the NPI belongs to a different C-bucket, your opportunity for suggesting the addition to the appropriate C-bucket(s) will be in future PTNP data maintenance rounds. Suggestion to add to a different C-bucket cannot be handled at this stage. </a:t>
            </a:r>
          </a:p>
          <a:p>
            <a:r>
              <a:rPr lang="en-US" sz="2000" dirty="0"/>
              <a:t>Do provide your most compelling reason behind rejecting an addition or deletion. AID may use the strength of your reason to settle a tie, or even reverse the direction of a vote.</a:t>
            </a:r>
          </a:p>
          <a:p>
            <a:pPr lvl="1"/>
            <a:r>
              <a:rPr lang="en-US" sz="1600" dirty="0"/>
              <a:t>An example of a compelling reason for rejecting addition of a NPI as a PCP can be a terse “Works only in emergency rooms per claims data”.  </a:t>
            </a:r>
            <a:endParaRPr lang="en-US" sz="2000" dirty="0"/>
          </a:p>
          <a:p>
            <a:endParaRPr lang="en-US" sz="2000" dirty="0"/>
          </a:p>
        </p:txBody>
      </p:sp>
      <p:sp>
        <p:nvSpPr>
          <p:cNvPr id="4" name="Slide Number Placeholder 3"/>
          <p:cNvSpPr>
            <a:spLocks noGrp="1"/>
          </p:cNvSpPr>
          <p:nvPr>
            <p:ph type="sldNum" sz="quarter" idx="12"/>
          </p:nvPr>
        </p:nvSpPr>
        <p:spPr/>
        <p:txBody>
          <a:bodyPr/>
          <a:lstStyle/>
          <a:p>
            <a:fld id="{62DBCB69-547C-4F68-819F-474A80AB012D}" type="slidenum">
              <a:rPr lang="en-US" smtClean="0"/>
              <a:t>41</a:t>
            </a:fld>
            <a:endParaRPr lang="en-US"/>
          </a:p>
        </p:txBody>
      </p:sp>
    </p:spTree>
    <p:extLst>
      <p:ext uri="{BB962C8B-B14F-4D97-AF65-F5344CB8AC3E}">
        <p14:creationId xmlns:p14="http://schemas.microsoft.com/office/powerpoint/2010/main" val="17363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New in PY2027</a:t>
            </a:r>
          </a:p>
        </p:txBody>
      </p:sp>
      <p:sp>
        <p:nvSpPr>
          <p:cNvPr id="4" name="Content Placeholder 3"/>
          <p:cNvSpPr>
            <a:spLocks noGrp="1"/>
          </p:cNvSpPr>
          <p:nvPr>
            <p:ph idx="1"/>
          </p:nvPr>
        </p:nvSpPr>
        <p:spPr/>
        <p:txBody>
          <a:bodyPr>
            <a:normAutofit fontScale="77500" lnSpcReduction="20000"/>
          </a:bodyPr>
          <a:lstStyle/>
          <a:p>
            <a:pPr marL="0" indent="0">
              <a:buNone/>
            </a:pPr>
            <a:r>
              <a:rPr lang="en-US" sz="2400" dirty="0">
                <a:latin typeface="Aptos Black" panose="020B0004020202020204" pitchFamily="34" charset="0"/>
              </a:rPr>
              <a:t>Completed justification template (and updated NA templates if applicable) will be processed to generate the following for each network</a:t>
            </a:r>
          </a:p>
          <a:p>
            <a:pPr marL="0" indent="0">
              <a:buNone/>
            </a:pPr>
            <a:endParaRPr lang="en-US" sz="2400" dirty="0">
              <a:latin typeface="Aptos Black" panose="020B0004020202020204" pitchFamily="34" charset="0"/>
            </a:endParaRPr>
          </a:p>
          <a:p>
            <a:pPr marL="514350" indent="-514350">
              <a:buFont typeface="+mj-lt"/>
              <a:buAutoNum type="arabicParenR"/>
            </a:pPr>
            <a:r>
              <a:rPr lang="en-US" b="1" i="1" dirty="0"/>
              <a:t>Network Adequacy Determination Report </a:t>
            </a:r>
            <a:r>
              <a:rPr lang="en-US" dirty="0"/>
              <a:t>with 3 possible status</a:t>
            </a:r>
            <a:endParaRPr lang="en-US" i="1" dirty="0"/>
          </a:p>
          <a:p>
            <a:pPr marL="857250" lvl="1" indent="-457200">
              <a:buFont typeface="+mj-lt"/>
              <a:buAutoNum type="alphaLcParenR"/>
            </a:pPr>
            <a:r>
              <a:rPr lang="en-US" sz="2000" dirty="0">
                <a:latin typeface="Aptos Black" panose="020B0004020202020204" pitchFamily="34" charset="0"/>
              </a:rPr>
              <a:t>Accepted</a:t>
            </a:r>
          </a:p>
          <a:p>
            <a:pPr marL="857250" lvl="1" indent="-457200">
              <a:buFont typeface="+mj-lt"/>
              <a:buAutoNum type="alphaLcParenR"/>
            </a:pPr>
            <a:r>
              <a:rPr lang="en-US" sz="2000" dirty="0">
                <a:latin typeface="Aptos Black" panose="020B0004020202020204" pitchFamily="34" charset="0"/>
              </a:rPr>
              <a:t>Conditionally accepted</a:t>
            </a:r>
          </a:p>
          <a:p>
            <a:pPr marL="857250" lvl="1" indent="-457200">
              <a:buFont typeface="+mj-lt"/>
              <a:buAutoNum type="alphaLcParenR"/>
            </a:pPr>
            <a:r>
              <a:rPr lang="en-US" sz="2000" dirty="0">
                <a:latin typeface="Aptos Black" panose="020B0004020202020204" pitchFamily="34" charset="0"/>
              </a:rPr>
              <a:t>Deficient (Plans using “Deficient” networks will not be certified)</a:t>
            </a:r>
          </a:p>
          <a:p>
            <a:pPr marL="457200" indent="-457200">
              <a:buFont typeface="+mj-lt"/>
              <a:buAutoNum type="arabicParenR"/>
            </a:pPr>
            <a:r>
              <a:rPr lang="en-US" b="1" i="1" dirty="0"/>
              <a:t> Contested Locations Report </a:t>
            </a:r>
            <a:r>
              <a:rPr lang="en-US" dirty="0"/>
              <a:t>(if other issuers have contested your locations)</a:t>
            </a:r>
            <a:r>
              <a:rPr lang="en-US" sz="2400" dirty="0">
                <a:latin typeface="Aptos Black" panose="020B0004020202020204" pitchFamily="34" charset="0"/>
              </a:rPr>
              <a:t>	</a:t>
            </a:r>
          </a:p>
          <a:p>
            <a:pPr marL="400050" lvl="1" indent="0">
              <a:buNone/>
            </a:pPr>
            <a:r>
              <a:rPr lang="en-US" dirty="0">
                <a:latin typeface="Aptos Black" panose="020B0004020202020204" pitchFamily="34" charset="0"/>
              </a:rPr>
              <a:t>The Department will keep track of contested locations across the years and may use third party investigators to examine persistent contests. Evidence of widespread and continued lack of care and diligence in either of the following would invite regulatory action.</a:t>
            </a:r>
          </a:p>
          <a:p>
            <a:pPr marL="857250" lvl="1" indent="-457200">
              <a:buFont typeface="+mj-lt"/>
              <a:buAutoNum type="arabicPeriod"/>
            </a:pPr>
            <a:r>
              <a:rPr lang="en-US" dirty="0">
                <a:latin typeface="Aptos Black" panose="020B0004020202020204" pitchFamily="34" charset="0"/>
              </a:rPr>
              <a:t>Contesting a location OR </a:t>
            </a:r>
          </a:p>
          <a:p>
            <a:pPr marL="857250" lvl="1" indent="-457200">
              <a:buFont typeface="+mj-lt"/>
              <a:buAutoNum type="arabicPeriod"/>
            </a:pPr>
            <a:r>
              <a:rPr lang="en-US" dirty="0">
                <a:latin typeface="Aptos Black" panose="020B0004020202020204" pitchFamily="34" charset="0"/>
              </a:rPr>
              <a:t>Correction of these locations when inaccurate</a:t>
            </a:r>
            <a:endParaRPr lang="en-US" sz="2400" dirty="0">
              <a:latin typeface="Aptos Black" panose="020B0004020202020204" pitchFamily="34" charset="0"/>
            </a:endParaRPr>
          </a:p>
        </p:txBody>
      </p:sp>
      <p:sp>
        <p:nvSpPr>
          <p:cNvPr id="2" name="Slide Number Placeholder 1"/>
          <p:cNvSpPr>
            <a:spLocks noGrp="1"/>
          </p:cNvSpPr>
          <p:nvPr>
            <p:ph type="sldNum" sz="quarter" idx="12"/>
          </p:nvPr>
        </p:nvSpPr>
        <p:spPr/>
        <p:txBody>
          <a:bodyPr/>
          <a:lstStyle/>
          <a:p>
            <a:fld id="{62DBCB69-547C-4F68-819F-474A80AB012D}" type="slidenum">
              <a:rPr lang="en-US" smtClean="0"/>
              <a:t>5</a:t>
            </a:fld>
            <a:endParaRPr lang="en-US"/>
          </a:p>
        </p:txBody>
      </p:sp>
    </p:spTree>
    <p:extLst>
      <p:ext uri="{BB962C8B-B14F-4D97-AF65-F5344CB8AC3E}">
        <p14:creationId xmlns:p14="http://schemas.microsoft.com/office/powerpoint/2010/main" val="127458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500"/>
                                        <p:tgtEl>
                                          <p:spTgt spid="4">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8" end="8"/>
                                            </p:txEl>
                                          </p:spTgt>
                                        </p:tgtEl>
                                        <p:attrNameLst>
                                          <p:attrName>style.visibility</p:attrName>
                                        </p:attrNameLst>
                                      </p:cBhvr>
                                      <p:to>
                                        <p:strVal val="visible"/>
                                      </p:to>
                                    </p:set>
                                    <p:animEffect transition="in" filter="fade">
                                      <p:cBhvr>
                                        <p:cTn id="24" dur="500"/>
                                        <p:tgtEl>
                                          <p:spTgt spid="4">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fade">
                                      <p:cBhvr>
                                        <p:cTn id="2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C4FB4-7D2D-331E-E45D-DBBD43B7AE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467316-4B1A-1DB5-2C7A-5D6138F86958}"/>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CC5DC04-FCF2-03B1-E2AE-BF350FAA789F}"/>
              </a:ext>
            </a:extLst>
          </p:cNvPr>
          <p:cNvSpPr>
            <a:spLocks noGrp="1"/>
          </p:cNvSpPr>
          <p:nvPr>
            <p:ph idx="1"/>
          </p:nvPr>
        </p:nvSpPr>
        <p:spPr/>
        <p:txBody>
          <a:bodyPr>
            <a:normAutofit lnSpcReduction="10000"/>
          </a:bodyPr>
          <a:lstStyle/>
          <a:p>
            <a:pPr marL="514350" lvl="0" indent="-514350">
              <a:buFont typeface="+mj-lt"/>
              <a:buAutoNum type="arabicPeriod"/>
            </a:pPr>
            <a:r>
              <a:rPr lang="en-US" dirty="0">
                <a:solidFill>
                  <a:schemeClr val="bg1">
                    <a:lumMod val="50000"/>
                  </a:schemeClr>
                </a:solidFill>
                <a:latin typeface="Aptos Black" panose="020B0004020202020204" pitchFamily="34" charset="0"/>
              </a:rPr>
              <a:t>What to expect at the end of the reviews this year.</a:t>
            </a:r>
          </a:p>
          <a:p>
            <a:pPr marL="514350" lvl="0" indent="-514350">
              <a:buFont typeface="+mj-lt"/>
              <a:buAutoNum type="arabicPeriod"/>
            </a:pPr>
            <a:r>
              <a:rPr lang="en-US" dirty="0">
                <a:latin typeface="Aptos Black" panose="020B0004020202020204" pitchFamily="34" charset="0"/>
              </a:rPr>
              <a:t>Provider Location Code- what’s that and why do I care?</a:t>
            </a:r>
          </a:p>
          <a:p>
            <a:pPr marL="514350" lvl="0" indent="-514350">
              <a:buFont typeface="+mj-lt"/>
              <a:buAutoNum type="arabicPeriod"/>
            </a:pPr>
            <a:r>
              <a:rPr lang="en-US" dirty="0">
                <a:solidFill>
                  <a:schemeClr val="bg1">
                    <a:lumMod val="50000"/>
                  </a:schemeClr>
                </a:solidFill>
                <a:latin typeface="Aptos Black" panose="020B0004020202020204" pitchFamily="34" charset="0"/>
              </a:rPr>
              <a:t>What changed in the Justification template &amp; why?</a:t>
            </a:r>
          </a:p>
          <a:p>
            <a:pPr marL="514350" lvl="0" indent="-514350">
              <a:buFont typeface="+mj-lt"/>
              <a:buAutoNum type="arabicPeriod"/>
            </a:pPr>
            <a:r>
              <a:rPr lang="en-US" dirty="0">
                <a:solidFill>
                  <a:schemeClr val="bg1">
                    <a:lumMod val="50000"/>
                  </a:schemeClr>
                </a:solidFill>
                <a:latin typeface="Aptos Black" panose="020B0004020202020204" pitchFamily="34" charset="0"/>
              </a:rPr>
              <a:t>How would AID process issuers justifications and why should I care?</a:t>
            </a:r>
          </a:p>
          <a:p>
            <a:pPr marL="514350" lvl="0" indent="-514350">
              <a:buFont typeface="+mj-lt"/>
              <a:buAutoNum type="arabicPeriod"/>
            </a:pPr>
            <a:r>
              <a:rPr lang="en-US" dirty="0">
                <a:solidFill>
                  <a:schemeClr val="bg1">
                    <a:lumMod val="50000"/>
                  </a:schemeClr>
                </a:solidFill>
                <a:latin typeface="Aptos Black" panose="020B0004020202020204" pitchFamily="34" charset="0"/>
              </a:rPr>
              <a:t>Kicking off the PTNP 2026 Round 2 – Provider Classification Data Maintenance.</a:t>
            </a:r>
          </a:p>
          <a:p>
            <a:pPr marL="514350" lvl="0" indent="-514350">
              <a:buFont typeface="+mj-lt"/>
              <a:buAutoNum type="arabicPeriod"/>
            </a:pPr>
            <a:r>
              <a:rPr lang="en-US" dirty="0">
                <a:solidFill>
                  <a:schemeClr val="bg1">
                    <a:lumMod val="50000"/>
                  </a:schemeClr>
                </a:solidFill>
                <a:latin typeface="Aptos Black" panose="020B0004020202020204" pitchFamily="34" charset="0"/>
              </a:rPr>
              <a:t>Q&amp;A</a:t>
            </a:r>
          </a:p>
          <a:p>
            <a:endParaRPr lang="en-US" sz="2400" b="1" dirty="0"/>
          </a:p>
          <a:p>
            <a:endParaRPr lang="en-US" dirty="0"/>
          </a:p>
        </p:txBody>
      </p:sp>
      <p:sp>
        <p:nvSpPr>
          <p:cNvPr id="4" name="Slide Number Placeholder 3">
            <a:extLst>
              <a:ext uri="{FF2B5EF4-FFF2-40B4-BE49-F238E27FC236}">
                <a16:creationId xmlns:a16="http://schemas.microsoft.com/office/drawing/2014/main" id="{05112545-02AF-E306-9D0F-0FD547F26412}"/>
              </a:ext>
            </a:extLst>
          </p:cNvPr>
          <p:cNvSpPr>
            <a:spLocks noGrp="1"/>
          </p:cNvSpPr>
          <p:nvPr>
            <p:ph type="sldNum" sz="quarter" idx="12"/>
          </p:nvPr>
        </p:nvSpPr>
        <p:spPr/>
        <p:txBody>
          <a:bodyPr/>
          <a:lstStyle/>
          <a:p>
            <a:fld id="{62DBCB69-547C-4F68-819F-474A80AB012D}" type="slidenum">
              <a:rPr lang="en-US" smtClean="0"/>
              <a:t>6</a:t>
            </a:fld>
            <a:endParaRPr lang="en-US"/>
          </a:p>
        </p:txBody>
      </p:sp>
    </p:spTree>
    <p:extLst>
      <p:ext uri="{BB962C8B-B14F-4D97-AF65-F5344CB8AC3E}">
        <p14:creationId xmlns:p14="http://schemas.microsoft.com/office/powerpoint/2010/main" val="207505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14D78-3A08-294C-0403-76D3E8FADF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6A12C5-1337-0092-426A-8EFF46336B0E}"/>
              </a:ext>
            </a:extLst>
          </p:cNvPr>
          <p:cNvSpPr>
            <a:spLocks noGrp="1"/>
          </p:cNvSpPr>
          <p:nvPr>
            <p:ph type="title"/>
          </p:nvPr>
        </p:nvSpPr>
        <p:spPr/>
        <p:txBody>
          <a:bodyPr/>
          <a:lstStyle/>
          <a:p>
            <a:r>
              <a:rPr lang="en-US" dirty="0">
                <a:latin typeface="Aptos Black" panose="020B0004020202020204" pitchFamily="34" charset="0"/>
              </a:rPr>
              <a:t>Provider Location Code-1</a:t>
            </a:r>
            <a:endParaRPr lang="en-US" dirty="0"/>
          </a:p>
        </p:txBody>
      </p:sp>
      <p:sp>
        <p:nvSpPr>
          <p:cNvPr id="3" name="Content Placeholder 2">
            <a:extLst>
              <a:ext uri="{FF2B5EF4-FFF2-40B4-BE49-F238E27FC236}">
                <a16:creationId xmlns:a16="http://schemas.microsoft.com/office/drawing/2014/main" id="{71B3DB0A-8E15-F0FF-10CE-9678169F2EEA}"/>
              </a:ext>
            </a:extLst>
          </p:cNvPr>
          <p:cNvSpPr>
            <a:spLocks noGrp="1"/>
          </p:cNvSpPr>
          <p:nvPr>
            <p:ph idx="1"/>
          </p:nvPr>
        </p:nvSpPr>
        <p:spPr/>
        <p:txBody>
          <a:bodyPr>
            <a:normAutofit fontScale="77500" lnSpcReduction="20000"/>
          </a:bodyPr>
          <a:lstStyle/>
          <a:p>
            <a:pPr marL="457200" indent="-457200">
              <a:buFont typeface="+mj-lt"/>
              <a:buAutoNum type="arabicParenR"/>
            </a:pPr>
            <a:r>
              <a:rPr lang="en-US" sz="2400" b="1" dirty="0">
                <a:latin typeface="Aptos Black" panose="020B0004020202020204" pitchFamily="34" charset="0"/>
              </a:rPr>
              <a:t>CMS created a 10-digit NPI code to </a:t>
            </a:r>
            <a:r>
              <a:rPr lang="en-US" sz="2400" b="1" i="1" dirty="0">
                <a:latin typeface="Aptos Black" panose="020B0004020202020204" pitchFamily="34" charset="0"/>
              </a:rPr>
              <a:t>uniquely</a:t>
            </a:r>
            <a:r>
              <a:rPr lang="en-US" sz="2400" b="1" dirty="0">
                <a:latin typeface="Aptos Black" panose="020B0004020202020204" pitchFamily="34" charset="0"/>
              </a:rPr>
              <a:t> identify a provider. This has provided tremendous benefits in digital transactions within the healthcare industry and beyond.  </a:t>
            </a:r>
          </a:p>
          <a:p>
            <a:pPr marL="857250" lvl="1" indent="-457200">
              <a:buFont typeface="+mj-lt"/>
              <a:buAutoNum type="arabicPeriod"/>
            </a:pPr>
            <a:r>
              <a:rPr lang="en-US" sz="2000" b="1" dirty="0">
                <a:latin typeface="Aptos Black" panose="020B0004020202020204" pitchFamily="34" charset="0"/>
              </a:rPr>
              <a:t>Typos or variations in the name of the provider are resolved </a:t>
            </a:r>
          </a:p>
          <a:p>
            <a:pPr marL="400050" lvl="1" indent="0">
              <a:buNone/>
            </a:pPr>
            <a:endParaRPr lang="en-US" sz="2000" b="1" dirty="0">
              <a:latin typeface="Aptos Black" panose="020B0004020202020204" pitchFamily="34" charset="0"/>
            </a:endParaRPr>
          </a:p>
          <a:p>
            <a:pPr marL="457200" indent="-457200">
              <a:buFont typeface="+mj-lt"/>
              <a:buAutoNum type="arabicParenR"/>
            </a:pPr>
            <a:r>
              <a:rPr lang="en-US" sz="2400" b="1" dirty="0">
                <a:latin typeface="Aptos Black" panose="020B0004020202020204" pitchFamily="34" charset="0"/>
              </a:rPr>
              <a:t>Geo-coding systems such as Google Maps/Apple Maps are able to generate unique long-</a:t>
            </a:r>
            <a:r>
              <a:rPr lang="en-US" sz="2400" b="1" dirty="0" err="1">
                <a:latin typeface="Aptos Black" panose="020B0004020202020204" pitchFamily="34" charset="0"/>
              </a:rPr>
              <a:t>lat</a:t>
            </a:r>
            <a:r>
              <a:rPr lang="en-US" sz="2400" b="1" dirty="0">
                <a:latin typeface="Aptos Black" panose="020B0004020202020204" pitchFamily="34" charset="0"/>
              </a:rPr>
              <a:t> coordinates for addresses.</a:t>
            </a:r>
          </a:p>
          <a:p>
            <a:pPr marL="857250" lvl="1" indent="-457200">
              <a:buFont typeface="+mj-lt"/>
              <a:buAutoNum type="arabicPeriod"/>
            </a:pPr>
            <a:r>
              <a:rPr lang="en-US" sz="2000" b="1" dirty="0">
                <a:latin typeface="Aptos Black" panose="020B0004020202020204" pitchFamily="34" charset="0"/>
              </a:rPr>
              <a:t>Variations in address entry are resolved (even able to resolve typos in some cases)</a:t>
            </a:r>
          </a:p>
          <a:p>
            <a:pPr marL="400050" lvl="1" indent="0">
              <a:buNone/>
            </a:pPr>
            <a:endParaRPr lang="en-US" sz="2000" b="1" dirty="0">
              <a:latin typeface="Aptos Black" panose="020B0004020202020204" pitchFamily="34" charset="0"/>
            </a:endParaRPr>
          </a:p>
          <a:p>
            <a:pPr marL="457200" indent="-457200">
              <a:buFont typeface="+mj-lt"/>
              <a:buAutoNum type="arabicParenR"/>
            </a:pPr>
            <a:r>
              <a:rPr lang="en-US" sz="2400" b="1" dirty="0">
                <a:latin typeface="Aptos Black" panose="020B0004020202020204" pitchFamily="34" charset="0"/>
              </a:rPr>
              <a:t>AID has taken advantage of 1) and 2), combining them to develop a Provider Location Code to </a:t>
            </a:r>
            <a:r>
              <a:rPr lang="en-US" sz="2400" b="1" i="1" dirty="0">
                <a:latin typeface="Aptos Black" panose="020B0004020202020204" pitchFamily="34" charset="0"/>
              </a:rPr>
              <a:t>uniquely</a:t>
            </a:r>
            <a:r>
              <a:rPr lang="en-US" sz="2400" b="1" dirty="0">
                <a:latin typeface="Aptos Black" panose="020B0004020202020204" pitchFamily="34" charset="0"/>
              </a:rPr>
              <a:t> identify a provider practicing location. With an accuracy of ~100 meter (~330 feet). </a:t>
            </a:r>
          </a:p>
          <a:p>
            <a:pPr marL="400050" lvl="1" indent="0">
              <a:buNone/>
            </a:pPr>
            <a:r>
              <a:rPr lang="en-US" sz="2000" b="1" dirty="0">
                <a:latin typeface="Aptos Black" panose="020B0004020202020204" pitchFamily="34" charset="0"/>
              </a:rPr>
              <a:t>This code has been developed to help with communications on Network Adequacy issues eliminating need to type in the NPI code along with the address in certain applications. </a:t>
            </a:r>
          </a:p>
          <a:p>
            <a:pPr marL="1257300" lvl="2" indent="-457200">
              <a:buFont typeface="+mj-lt"/>
              <a:buAutoNum type="arabicPeriod"/>
            </a:pPr>
            <a:r>
              <a:rPr lang="en-US" sz="1800" b="1" dirty="0">
                <a:latin typeface="Aptos Black" panose="020B0004020202020204" pitchFamily="34" charset="0"/>
              </a:rPr>
              <a:t>Saving time. </a:t>
            </a:r>
          </a:p>
          <a:p>
            <a:pPr marL="1257300" lvl="2" indent="-457200">
              <a:buFont typeface="+mj-lt"/>
              <a:buAutoNum type="arabicPeriod"/>
            </a:pPr>
            <a:r>
              <a:rPr lang="en-US" sz="1800" b="1" dirty="0">
                <a:latin typeface="Aptos Black" panose="020B0004020202020204" pitchFamily="34" charset="0"/>
              </a:rPr>
              <a:t>Eliminating possibility of address typos.</a:t>
            </a:r>
          </a:p>
          <a:p>
            <a:pPr marL="1257300" lvl="2" indent="-457200">
              <a:buFont typeface="+mj-lt"/>
              <a:buAutoNum type="arabicPeriod"/>
            </a:pPr>
            <a:r>
              <a:rPr lang="en-US" sz="1800" b="1" dirty="0">
                <a:latin typeface="Aptos Black" panose="020B0004020202020204" pitchFamily="34" charset="0"/>
              </a:rPr>
              <a:t>Reducing erroneous contesting of provider locations.</a:t>
            </a:r>
          </a:p>
          <a:p>
            <a:pPr marL="1257300" lvl="2" indent="-457200">
              <a:buFont typeface="+mj-lt"/>
              <a:buAutoNum type="arabicPeriod"/>
            </a:pPr>
            <a:r>
              <a:rPr lang="en-US" sz="1800" b="1" dirty="0">
                <a:latin typeface="Aptos Black" panose="020B0004020202020204" pitchFamily="34" charset="0"/>
              </a:rPr>
              <a:t>Enabling digital processing of provider locations in network adequacy dialog (such as in the Justification Templates)  </a:t>
            </a:r>
          </a:p>
          <a:p>
            <a:pPr marL="0" indent="0">
              <a:buNone/>
            </a:pPr>
            <a:endParaRPr lang="en-US" sz="1800" b="1" dirty="0"/>
          </a:p>
          <a:p>
            <a:endParaRPr lang="en-US" dirty="0"/>
          </a:p>
        </p:txBody>
      </p:sp>
      <p:sp>
        <p:nvSpPr>
          <p:cNvPr id="4" name="Slide Number Placeholder 3">
            <a:extLst>
              <a:ext uri="{FF2B5EF4-FFF2-40B4-BE49-F238E27FC236}">
                <a16:creationId xmlns:a16="http://schemas.microsoft.com/office/drawing/2014/main" id="{0239F47B-6720-46CC-D7BE-D3A7C8D87A88}"/>
              </a:ext>
            </a:extLst>
          </p:cNvPr>
          <p:cNvSpPr>
            <a:spLocks noGrp="1"/>
          </p:cNvSpPr>
          <p:nvPr>
            <p:ph type="sldNum" sz="quarter" idx="12"/>
          </p:nvPr>
        </p:nvSpPr>
        <p:spPr/>
        <p:txBody>
          <a:bodyPr/>
          <a:lstStyle/>
          <a:p>
            <a:fld id="{62DBCB69-547C-4F68-819F-474A80AB012D}" type="slidenum">
              <a:rPr lang="en-US" smtClean="0"/>
              <a:t>7</a:t>
            </a:fld>
            <a:endParaRPr lang="en-US"/>
          </a:p>
        </p:txBody>
      </p:sp>
    </p:spTree>
    <p:extLst>
      <p:ext uri="{BB962C8B-B14F-4D97-AF65-F5344CB8AC3E}">
        <p14:creationId xmlns:p14="http://schemas.microsoft.com/office/powerpoint/2010/main" val="236928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19A14-348E-A793-7148-A96ADCFBBA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365C58-5481-36E5-54C7-1087FBA70828}"/>
              </a:ext>
            </a:extLst>
          </p:cNvPr>
          <p:cNvSpPr>
            <a:spLocks noGrp="1"/>
          </p:cNvSpPr>
          <p:nvPr>
            <p:ph type="title"/>
          </p:nvPr>
        </p:nvSpPr>
        <p:spPr/>
        <p:txBody>
          <a:bodyPr/>
          <a:lstStyle/>
          <a:p>
            <a:r>
              <a:rPr lang="en-US" dirty="0">
                <a:latin typeface="Aptos Black" panose="020B0004020202020204" pitchFamily="34" charset="0"/>
              </a:rPr>
              <a:t>Provider Location Code-cont’d</a:t>
            </a:r>
            <a:endParaRPr lang="en-US" dirty="0"/>
          </a:p>
        </p:txBody>
      </p:sp>
      <p:sp>
        <p:nvSpPr>
          <p:cNvPr id="3" name="Content Placeholder 2">
            <a:extLst>
              <a:ext uri="{FF2B5EF4-FFF2-40B4-BE49-F238E27FC236}">
                <a16:creationId xmlns:a16="http://schemas.microsoft.com/office/drawing/2014/main" id="{08761E6F-05C3-CC7E-8C06-2B0FDED95606}"/>
              </a:ext>
            </a:extLst>
          </p:cNvPr>
          <p:cNvSpPr>
            <a:spLocks noGrp="1"/>
          </p:cNvSpPr>
          <p:nvPr>
            <p:ph idx="1"/>
          </p:nvPr>
        </p:nvSpPr>
        <p:spPr/>
        <p:txBody>
          <a:bodyPr>
            <a:normAutofit/>
          </a:bodyPr>
          <a:lstStyle/>
          <a:p>
            <a:pPr marL="0" indent="0">
              <a:buNone/>
            </a:pPr>
            <a:r>
              <a:rPr lang="en-US" sz="2400" b="1" dirty="0">
                <a:latin typeface="Aptos Black" panose="020B0004020202020204" pitchFamily="34" charset="0"/>
              </a:rPr>
              <a:t>The Provider Location Code is</a:t>
            </a:r>
          </a:p>
          <a:p>
            <a:pPr marL="857250" lvl="1" indent="-457200">
              <a:buFont typeface="+mj-lt"/>
              <a:buAutoNum type="arabicPeriod"/>
            </a:pPr>
            <a:r>
              <a:rPr lang="en-US" sz="2000" b="1" dirty="0">
                <a:latin typeface="Aptos Black" panose="020B0004020202020204" pitchFamily="34" charset="0"/>
              </a:rPr>
              <a:t>Alpha-numeric </a:t>
            </a:r>
          </a:p>
          <a:p>
            <a:pPr marL="857250" lvl="1" indent="-457200">
              <a:buFont typeface="+mj-lt"/>
              <a:buAutoNum type="arabicPeriod"/>
            </a:pPr>
            <a:r>
              <a:rPr lang="en-US" sz="2000" b="1" dirty="0">
                <a:latin typeface="Aptos Black" panose="020B0004020202020204" pitchFamily="34" charset="0"/>
              </a:rPr>
              <a:t>Variable length (10-13 characters)</a:t>
            </a:r>
          </a:p>
          <a:p>
            <a:pPr marL="400050" lvl="1" indent="0">
              <a:buNone/>
            </a:pPr>
            <a:endParaRPr lang="en-US" sz="2000" b="1" dirty="0">
              <a:latin typeface="Aptos Black" panose="020B0004020202020204" pitchFamily="34" charset="0"/>
            </a:endParaRPr>
          </a:p>
          <a:p>
            <a:pPr marL="0" indent="0">
              <a:buNone/>
            </a:pPr>
            <a:r>
              <a:rPr lang="en-US" sz="2400" b="1" dirty="0">
                <a:latin typeface="Aptos Black" panose="020B0004020202020204" pitchFamily="34" charset="0"/>
              </a:rPr>
              <a:t>For example, AYVHG-1GR5JK represents  </a:t>
            </a:r>
          </a:p>
          <a:p>
            <a:pPr marL="400050" lvl="1" indent="0">
              <a:buNone/>
            </a:pPr>
            <a:r>
              <a:rPr lang="en-US" sz="2000" b="1" dirty="0">
                <a:latin typeface="Aptos Black" panose="020B0004020202020204" pitchFamily="34" charset="0"/>
              </a:rPr>
              <a:t>Dr. Steven Wener, NPI 1114970084 </a:t>
            </a:r>
          </a:p>
          <a:p>
            <a:pPr marL="400050" lvl="1" indent="0">
              <a:buNone/>
            </a:pPr>
            <a:r>
              <a:rPr lang="en-US" sz="2000" b="1" dirty="0">
                <a:latin typeface="Aptos Black" panose="020B0004020202020204" pitchFamily="34" charset="0"/>
              </a:rPr>
              <a:t>8040 Wolf River Blvd, </a:t>
            </a:r>
          </a:p>
          <a:p>
            <a:pPr marL="400050" lvl="1" indent="0">
              <a:buNone/>
            </a:pPr>
            <a:r>
              <a:rPr lang="en-US" sz="2000" b="1" dirty="0">
                <a:latin typeface="Aptos Black" panose="020B0004020202020204" pitchFamily="34" charset="0"/>
              </a:rPr>
              <a:t>Germantown, TN 38138     </a:t>
            </a:r>
          </a:p>
          <a:p>
            <a:pPr marL="0" indent="0">
              <a:buNone/>
            </a:pPr>
            <a:r>
              <a:rPr lang="en-US" sz="2400" b="1" dirty="0"/>
              <a:t>  </a:t>
            </a:r>
          </a:p>
          <a:p>
            <a:endParaRPr lang="en-US" dirty="0"/>
          </a:p>
        </p:txBody>
      </p:sp>
      <p:sp>
        <p:nvSpPr>
          <p:cNvPr id="4" name="Slide Number Placeholder 3">
            <a:extLst>
              <a:ext uri="{FF2B5EF4-FFF2-40B4-BE49-F238E27FC236}">
                <a16:creationId xmlns:a16="http://schemas.microsoft.com/office/drawing/2014/main" id="{B112BB2C-E537-8E02-258A-81808FADE7BF}"/>
              </a:ext>
            </a:extLst>
          </p:cNvPr>
          <p:cNvSpPr>
            <a:spLocks noGrp="1"/>
          </p:cNvSpPr>
          <p:nvPr>
            <p:ph type="sldNum" sz="quarter" idx="12"/>
          </p:nvPr>
        </p:nvSpPr>
        <p:spPr/>
        <p:txBody>
          <a:bodyPr/>
          <a:lstStyle/>
          <a:p>
            <a:fld id="{62DBCB69-547C-4F68-819F-474A80AB012D}" type="slidenum">
              <a:rPr lang="en-US" smtClean="0"/>
              <a:t>8</a:t>
            </a:fld>
            <a:endParaRPr lang="en-US"/>
          </a:p>
        </p:txBody>
      </p:sp>
    </p:spTree>
    <p:extLst>
      <p:ext uri="{BB962C8B-B14F-4D97-AF65-F5344CB8AC3E}">
        <p14:creationId xmlns:p14="http://schemas.microsoft.com/office/powerpoint/2010/main" val="95131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14D78-3A08-294C-0403-76D3E8FADF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6A12C5-1337-0092-426A-8EFF46336B0E}"/>
              </a:ext>
            </a:extLst>
          </p:cNvPr>
          <p:cNvSpPr>
            <a:spLocks noGrp="1"/>
          </p:cNvSpPr>
          <p:nvPr>
            <p:ph type="title"/>
          </p:nvPr>
        </p:nvSpPr>
        <p:spPr/>
        <p:txBody>
          <a:bodyPr>
            <a:normAutofit/>
          </a:bodyPr>
          <a:lstStyle/>
          <a:p>
            <a:r>
              <a:rPr lang="en-US" dirty="0">
                <a:latin typeface="Aptos Black" panose="020B0004020202020204" pitchFamily="34" charset="0"/>
              </a:rPr>
              <a:t>Provider Location Code-cont’d</a:t>
            </a:r>
            <a:endParaRPr lang="en-US" dirty="0"/>
          </a:p>
        </p:txBody>
      </p:sp>
      <p:sp>
        <p:nvSpPr>
          <p:cNvPr id="3" name="Content Placeholder 2">
            <a:extLst>
              <a:ext uri="{FF2B5EF4-FFF2-40B4-BE49-F238E27FC236}">
                <a16:creationId xmlns:a16="http://schemas.microsoft.com/office/drawing/2014/main" id="{71B3DB0A-8E15-F0FF-10CE-9678169F2EEA}"/>
              </a:ext>
            </a:extLst>
          </p:cNvPr>
          <p:cNvSpPr>
            <a:spLocks noGrp="1"/>
          </p:cNvSpPr>
          <p:nvPr>
            <p:ph idx="1"/>
          </p:nvPr>
        </p:nvSpPr>
        <p:spPr/>
        <p:txBody>
          <a:bodyPr>
            <a:normAutofit/>
          </a:bodyPr>
          <a:lstStyle/>
          <a:p>
            <a:pPr marL="457200" indent="-457200">
              <a:buFont typeface="+mj-lt"/>
              <a:buAutoNum type="arabicPeriod"/>
            </a:pPr>
            <a:r>
              <a:rPr lang="en-US" sz="2400" b="1" dirty="0">
                <a:latin typeface="Aptos Black" panose="020B0004020202020204" pitchFamily="34" charset="0"/>
              </a:rPr>
              <a:t>Different practicing locations for a provider will have different Provider Location Codes. </a:t>
            </a:r>
          </a:p>
          <a:p>
            <a:pPr marL="0" indent="0">
              <a:buNone/>
            </a:pPr>
            <a:r>
              <a:rPr lang="en-US" sz="2400" b="1" dirty="0">
                <a:latin typeface="Aptos Black" panose="020B0004020202020204" pitchFamily="34" charset="0"/>
              </a:rPr>
              <a:t>For example: Dr. Steven Wener, NPI 1114970084 would have different codes for different locations </a:t>
            </a:r>
          </a:p>
          <a:p>
            <a:pPr marL="857250" lvl="1" indent="-457200">
              <a:buFont typeface="+mj-lt"/>
              <a:buAutoNum type="arabicPeriod"/>
            </a:pPr>
            <a:r>
              <a:rPr lang="en-US" sz="2000" b="1" dirty="0">
                <a:latin typeface="Aptos Black" panose="020B0004020202020204" pitchFamily="34" charset="0"/>
              </a:rPr>
              <a:t>AYVHG-1</a:t>
            </a:r>
            <a:r>
              <a:rPr lang="en-US" sz="2000" b="1" dirty="0">
                <a:solidFill>
                  <a:schemeClr val="tx1">
                    <a:lumMod val="95000"/>
                    <a:lumOff val="5000"/>
                  </a:schemeClr>
                </a:solidFill>
                <a:latin typeface="Aptos Black" panose="020B0004020202020204" pitchFamily="34" charset="0"/>
              </a:rPr>
              <a:t>GR5JK</a:t>
            </a:r>
            <a:r>
              <a:rPr lang="en-US" sz="2000" b="1" dirty="0">
                <a:latin typeface="Aptos Black" panose="020B0004020202020204" pitchFamily="34" charset="0"/>
              </a:rPr>
              <a:t> : 8040 Wolf River Blvd, Germantown, TN 38138 </a:t>
            </a:r>
          </a:p>
          <a:p>
            <a:pPr marL="857250" lvl="1" indent="-457200">
              <a:buFont typeface="+mj-lt"/>
              <a:buAutoNum type="arabicPeriod"/>
            </a:pPr>
            <a:r>
              <a:rPr lang="en-US" sz="2000" b="1" dirty="0">
                <a:latin typeface="Aptos Black" panose="020B0004020202020204" pitchFamily="34" charset="0"/>
              </a:rPr>
              <a:t>AYVHG-1G</a:t>
            </a:r>
            <a:r>
              <a:rPr lang="en-US" sz="2000" b="1" dirty="0">
                <a:solidFill>
                  <a:schemeClr val="tx1">
                    <a:lumMod val="95000"/>
                    <a:lumOff val="5000"/>
                  </a:schemeClr>
                </a:solidFill>
                <a:latin typeface="Aptos Black" panose="020B0004020202020204" pitchFamily="34" charset="0"/>
              </a:rPr>
              <a:t>RFBE</a:t>
            </a:r>
            <a:r>
              <a:rPr lang="en-US" sz="2000" b="1" dirty="0">
                <a:latin typeface="Aptos Black" panose="020B0004020202020204" pitchFamily="34" charset="0"/>
              </a:rPr>
              <a:t> : 7715 Wolf River Blvd, Germantown, TN 38138</a:t>
            </a:r>
          </a:p>
          <a:p>
            <a:pPr marL="0" indent="0">
              <a:buNone/>
            </a:pPr>
            <a:endParaRPr lang="en-US" sz="2400" b="1" dirty="0">
              <a:latin typeface="Aptos Black" panose="020B0004020202020204" pitchFamily="34" charset="0"/>
            </a:endParaRPr>
          </a:p>
          <a:p>
            <a:pPr marL="0" indent="0">
              <a:buNone/>
            </a:pPr>
            <a:r>
              <a:rPr lang="en-US" sz="2400" b="1" dirty="0">
                <a:latin typeface="Aptos Black" panose="020B0004020202020204" pitchFamily="34" charset="0"/>
              </a:rPr>
              <a:t>2. No provider other than NPI 1114970084 can have the above codes.</a:t>
            </a:r>
          </a:p>
          <a:p>
            <a:pPr marL="857250" lvl="1" indent="-457200">
              <a:buFont typeface="+mj-lt"/>
              <a:buAutoNum type="arabicPeriod"/>
            </a:pPr>
            <a:endParaRPr lang="en-US" sz="2000" b="1" dirty="0"/>
          </a:p>
          <a:p>
            <a:endParaRPr lang="en-US" dirty="0"/>
          </a:p>
        </p:txBody>
      </p:sp>
      <p:sp>
        <p:nvSpPr>
          <p:cNvPr id="4" name="Slide Number Placeholder 3">
            <a:extLst>
              <a:ext uri="{FF2B5EF4-FFF2-40B4-BE49-F238E27FC236}">
                <a16:creationId xmlns:a16="http://schemas.microsoft.com/office/drawing/2014/main" id="{0239F47B-6720-46CC-D7BE-D3A7C8D87A88}"/>
              </a:ext>
            </a:extLst>
          </p:cNvPr>
          <p:cNvSpPr>
            <a:spLocks noGrp="1"/>
          </p:cNvSpPr>
          <p:nvPr>
            <p:ph type="sldNum" sz="quarter" idx="12"/>
          </p:nvPr>
        </p:nvSpPr>
        <p:spPr/>
        <p:txBody>
          <a:bodyPr/>
          <a:lstStyle/>
          <a:p>
            <a:fld id="{62DBCB69-547C-4F68-819F-474A80AB012D}" type="slidenum">
              <a:rPr lang="en-US" smtClean="0"/>
              <a:t>9</a:t>
            </a:fld>
            <a:endParaRPr lang="en-US"/>
          </a:p>
        </p:txBody>
      </p:sp>
    </p:spTree>
    <p:extLst>
      <p:ext uri="{BB962C8B-B14F-4D97-AF65-F5344CB8AC3E}">
        <p14:creationId xmlns:p14="http://schemas.microsoft.com/office/powerpoint/2010/main" val="214043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863C19BB-A91F-40E8-99D3-75A88C72E92C}">
  <ds:schemaRefs>
    <ds:schemaRef ds:uri="ESRI.ArcGIS.Mapping.OfficeIntegration.PowerPointInfo"/>
  </ds:schemaRefs>
</ds:datastoreItem>
</file>

<file path=customXml/itemProps10.xml><?xml version="1.0" encoding="utf-8"?>
<ds:datastoreItem xmlns:ds="http://schemas.openxmlformats.org/officeDocument/2006/customXml" ds:itemID="{2AD8B1EA-AA28-4B6F-A3BB-588C6DE307D1}">
  <ds:schemaRefs>
    <ds:schemaRef ds:uri="ESRI.ArcGIS.Mapping.OfficeIntegration.PowerPointInfo"/>
  </ds:schemaRefs>
</ds:datastoreItem>
</file>

<file path=customXml/itemProps11.xml><?xml version="1.0" encoding="utf-8"?>
<ds:datastoreItem xmlns:ds="http://schemas.openxmlformats.org/officeDocument/2006/customXml" ds:itemID="{002B2482-B9F9-42FF-B1D6-E188D5587F72}">
  <ds:schemaRefs>
    <ds:schemaRef ds:uri="ESRI.ArcGIS.Mapping.OfficeIntegration.PowerPointInfo"/>
  </ds:schemaRefs>
</ds:datastoreItem>
</file>

<file path=customXml/itemProps12.xml><?xml version="1.0" encoding="utf-8"?>
<ds:datastoreItem xmlns:ds="http://schemas.openxmlformats.org/officeDocument/2006/customXml" ds:itemID="{CA035353-C76C-4F57-8D0B-F7D54DF6BFF4}">
  <ds:schemaRefs>
    <ds:schemaRef ds:uri="ESRI.ArcGIS.Mapping.OfficeIntegration.PowerPointInfo"/>
  </ds:schemaRefs>
</ds:datastoreItem>
</file>

<file path=customXml/itemProps13.xml><?xml version="1.0" encoding="utf-8"?>
<ds:datastoreItem xmlns:ds="http://schemas.openxmlformats.org/officeDocument/2006/customXml" ds:itemID="{75F5E040-A717-4034-8E0E-C42F9EDE516F}">
  <ds:schemaRefs>
    <ds:schemaRef ds:uri="ESRI.ArcGIS.Mapping.OfficeIntegration.PowerPointInfo"/>
  </ds:schemaRefs>
</ds:datastoreItem>
</file>

<file path=customXml/itemProps14.xml><?xml version="1.0" encoding="utf-8"?>
<ds:datastoreItem xmlns:ds="http://schemas.openxmlformats.org/officeDocument/2006/customXml" ds:itemID="{4DA46F9D-B17D-4271-B6F1-10E9879D8E29}">
  <ds:schemaRefs>
    <ds:schemaRef ds:uri="ESRI.ArcGIS.Mapping.OfficeIntegration.PowerPointInfo"/>
  </ds:schemaRefs>
</ds:datastoreItem>
</file>

<file path=customXml/itemProps15.xml><?xml version="1.0" encoding="utf-8"?>
<ds:datastoreItem xmlns:ds="http://schemas.openxmlformats.org/officeDocument/2006/customXml" ds:itemID="{51810C8C-EAB8-4673-B384-9B3497953FEA}">
  <ds:schemaRefs>
    <ds:schemaRef ds:uri="ESRI.ArcGIS.Mapping.OfficeIntegration.PowerPointInfo"/>
  </ds:schemaRefs>
</ds:datastoreItem>
</file>

<file path=customXml/itemProps16.xml><?xml version="1.0" encoding="utf-8"?>
<ds:datastoreItem xmlns:ds="http://schemas.openxmlformats.org/officeDocument/2006/customXml" ds:itemID="{AF831A09-6B1D-4A0A-A526-D426961D6148}">
  <ds:schemaRefs>
    <ds:schemaRef ds:uri="ESRI.ArcGIS.Mapping.OfficeIntegration.PowerPointInfo"/>
  </ds:schemaRefs>
</ds:datastoreItem>
</file>

<file path=customXml/itemProps17.xml><?xml version="1.0" encoding="utf-8"?>
<ds:datastoreItem xmlns:ds="http://schemas.openxmlformats.org/officeDocument/2006/customXml" ds:itemID="{95873621-DB13-41FD-A09C-68FF686309ED}">
  <ds:schemaRefs>
    <ds:schemaRef ds:uri="ESRI.ArcGIS.Mapping.OfficeIntegration.PowerPointInfo"/>
  </ds:schemaRefs>
</ds:datastoreItem>
</file>

<file path=customXml/itemProps18.xml><?xml version="1.0" encoding="utf-8"?>
<ds:datastoreItem xmlns:ds="http://schemas.openxmlformats.org/officeDocument/2006/customXml" ds:itemID="{C9F9FBE7-1E8C-4ED5-9A7E-8BC5013C73AF}">
  <ds:schemaRefs>
    <ds:schemaRef ds:uri="ESRI.ArcGIS.Mapping.OfficeIntegration.PowerPointInfo"/>
  </ds:schemaRefs>
</ds:datastoreItem>
</file>

<file path=customXml/itemProps19.xml><?xml version="1.0" encoding="utf-8"?>
<ds:datastoreItem xmlns:ds="http://schemas.openxmlformats.org/officeDocument/2006/customXml" ds:itemID="{91B31011-3D92-4A20-9D93-AB76F5EEF3D9}">
  <ds:schemaRefs>
    <ds:schemaRef ds:uri="ESRI.ArcGIS.Mapping.OfficeIntegration.PowerPointInfo"/>
  </ds:schemaRefs>
</ds:datastoreItem>
</file>

<file path=customXml/itemProps2.xml><?xml version="1.0" encoding="utf-8"?>
<ds:datastoreItem xmlns:ds="http://schemas.openxmlformats.org/officeDocument/2006/customXml" ds:itemID="{91CE6CE1-D3F5-4413-8145-0DA4EA649BB6}">
  <ds:schemaRefs>
    <ds:schemaRef ds:uri="ESRI.ArcGIS.Mapping.OfficeIntegration.PowerPointInfo"/>
  </ds:schemaRefs>
</ds:datastoreItem>
</file>

<file path=customXml/itemProps20.xml><?xml version="1.0" encoding="utf-8"?>
<ds:datastoreItem xmlns:ds="http://schemas.openxmlformats.org/officeDocument/2006/customXml" ds:itemID="{B82FE97F-C7E9-435D-B411-6B9D033D1100}">
  <ds:schemaRefs>
    <ds:schemaRef ds:uri="ESRI.ArcGIS.Mapping.OfficeIntegration.PowerPointInfo"/>
  </ds:schemaRefs>
</ds:datastoreItem>
</file>

<file path=customXml/itemProps21.xml><?xml version="1.0" encoding="utf-8"?>
<ds:datastoreItem xmlns:ds="http://schemas.openxmlformats.org/officeDocument/2006/customXml" ds:itemID="{96C17A44-0E3D-49AF-9820-3570B3284BC3}">
  <ds:schemaRefs>
    <ds:schemaRef ds:uri="ESRI.ArcGIS.Mapping.OfficeIntegration.PowerPointInfo"/>
  </ds:schemaRefs>
</ds:datastoreItem>
</file>

<file path=customXml/itemProps22.xml><?xml version="1.0" encoding="utf-8"?>
<ds:datastoreItem xmlns:ds="http://schemas.openxmlformats.org/officeDocument/2006/customXml" ds:itemID="{3DFC2468-8820-4CF6-8658-555739C94718}">
  <ds:schemaRefs>
    <ds:schemaRef ds:uri="ESRI.ArcGIS.Mapping.OfficeIntegration.PowerPointInfo"/>
  </ds:schemaRefs>
</ds:datastoreItem>
</file>

<file path=customXml/itemProps23.xml><?xml version="1.0" encoding="utf-8"?>
<ds:datastoreItem xmlns:ds="http://schemas.openxmlformats.org/officeDocument/2006/customXml" ds:itemID="{172EA25B-E45A-4898-89BA-EFBD746A89A6}">
  <ds:schemaRefs>
    <ds:schemaRef ds:uri="ESRI.ArcGIS.Mapping.OfficeIntegration.PowerPointInfo"/>
  </ds:schemaRefs>
</ds:datastoreItem>
</file>

<file path=customXml/itemProps24.xml><?xml version="1.0" encoding="utf-8"?>
<ds:datastoreItem xmlns:ds="http://schemas.openxmlformats.org/officeDocument/2006/customXml" ds:itemID="{16BCF4E6-339C-4120-9B44-842F5B677EC2}">
  <ds:schemaRefs>
    <ds:schemaRef ds:uri="ESRI.ArcGIS.Mapping.OfficeIntegration.PowerPointInfo"/>
  </ds:schemaRefs>
</ds:datastoreItem>
</file>

<file path=customXml/itemProps25.xml><?xml version="1.0" encoding="utf-8"?>
<ds:datastoreItem xmlns:ds="http://schemas.openxmlformats.org/officeDocument/2006/customXml" ds:itemID="{A29910A5-C782-4C67-A4C8-18A7A1A2B60F}">
  <ds:schemaRefs>
    <ds:schemaRef ds:uri="ESRI.ArcGIS.Mapping.OfficeIntegration.PowerPointInfo"/>
  </ds:schemaRefs>
</ds:datastoreItem>
</file>

<file path=customXml/itemProps26.xml><?xml version="1.0" encoding="utf-8"?>
<ds:datastoreItem xmlns:ds="http://schemas.openxmlformats.org/officeDocument/2006/customXml" ds:itemID="{8611D0DA-7671-49DD-993F-75F9177E8C47}">
  <ds:schemaRefs>
    <ds:schemaRef ds:uri="ESRI.ArcGIS.Mapping.OfficeIntegration.PowerPointInfo"/>
  </ds:schemaRefs>
</ds:datastoreItem>
</file>

<file path=customXml/itemProps27.xml><?xml version="1.0" encoding="utf-8"?>
<ds:datastoreItem xmlns:ds="http://schemas.openxmlformats.org/officeDocument/2006/customXml" ds:itemID="{5DE02177-8863-407D-93F4-B204AD7542C6}">
  <ds:schemaRefs>
    <ds:schemaRef ds:uri="ESRI.ArcGIS.Mapping.OfficeIntegration.PowerPointInfo"/>
  </ds:schemaRefs>
</ds:datastoreItem>
</file>

<file path=customXml/itemProps28.xml><?xml version="1.0" encoding="utf-8"?>
<ds:datastoreItem xmlns:ds="http://schemas.openxmlformats.org/officeDocument/2006/customXml" ds:itemID="{85CDE69E-E28E-405C-B316-EE9A1D644DB1}">
  <ds:schemaRefs>
    <ds:schemaRef ds:uri="ESRI.ArcGIS.Mapping.OfficeIntegration.PowerPointInfo"/>
  </ds:schemaRefs>
</ds:datastoreItem>
</file>

<file path=customXml/itemProps29.xml><?xml version="1.0" encoding="utf-8"?>
<ds:datastoreItem xmlns:ds="http://schemas.openxmlformats.org/officeDocument/2006/customXml" ds:itemID="{82366CA7-A48A-4DB4-BB6F-EDAD40B85355}">
  <ds:schemaRefs>
    <ds:schemaRef ds:uri="ESRI.ArcGIS.Mapping.OfficeIntegration.PowerPointInfo"/>
  </ds:schemaRefs>
</ds:datastoreItem>
</file>

<file path=customXml/itemProps3.xml><?xml version="1.0" encoding="utf-8"?>
<ds:datastoreItem xmlns:ds="http://schemas.openxmlformats.org/officeDocument/2006/customXml" ds:itemID="{CABD4A5E-A831-4E26-8EE1-A0B2F00CFE4D}">
  <ds:schemaRefs>
    <ds:schemaRef ds:uri="ESRI.ArcGIS.Mapping.OfficeIntegration.PowerPointInfo"/>
  </ds:schemaRefs>
</ds:datastoreItem>
</file>

<file path=customXml/itemProps30.xml><?xml version="1.0" encoding="utf-8"?>
<ds:datastoreItem xmlns:ds="http://schemas.openxmlformats.org/officeDocument/2006/customXml" ds:itemID="{05638F46-36AD-4967-93B2-D5AD2D67BDBD}">
  <ds:schemaRefs>
    <ds:schemaRef ds:uri="ESRI.ArcGIS.Mapping.OfficeIntegration.PowerPointInfo"/>
  </ds:schemaRefs>
</ds:datastoreItem>
</file>

<file path=customXml/itemProps31.xml><?xml version="1.0" encoding="utf-8"?>
<ds:datastoreItem xmlns:ds="http://schemas.openxmlformats.org/officeDocument/2006/customXml" ds:itemID="{D922D6D7-28C9-4068-A8A6-EC76DA22156D}">
  <ds:schemaRefs>
    <ds:schemaRef ds:uri="ESRI.ArcGIS.Mapping.OfficeIntegration.PowerPointInfo"/>
  </ds:schemaRefs>
</ds:datastoreItem>
</file>

<file path=customXml/itemProps32.xml><?xml version="1.0" encoding="utf-8"?>
<ds:datastoreItem xmlns:ds="http://schemas.openxmlformats.org/officeDocument/2006/customXml" ds:itemID="{F366BFF3-1FE6-4E77-9FE0-3DC14DFE7025}">
  <ds:schemaRefs>
    <ds:schemaRef ds:uri="ESRI.ArcGIS.Mapping.OfficeIntegration.PowerPointInfo"/>
  </ds:schemaRefs>
</ds:datastoreItem>
</file>

<file path=customXml/itemProps33.xml><?xml version="1.0" encoding="utf-8"?>
<ds:datastoreItem xmlns:ds="http://schemas.openxmlformats.org/officeDocument/2006/customXml" ds:itemID="{E3492DE6-78CB-4BC6-85F0-92D5C03E1857}">
  <ds:schemaRefs>
    <ds:schemaRef ds:uri="ESRI.ArcGIS.Mapping.OfficeIntegration.PowerPointInfo"/>
  </ds:schemaRefs>
</ds:datastoreItem>
</file>

<file path=customXml/itemProps34.xml><?xml version="1.0" encoding="utf-8"?>
<ds:datastoreItem xmlns:ds="http://schemas.openxmlformats.org/officeDocument/2006/customXml" ds:itemID="{C160EDF1-9165-4A2D-8933-66EFB55E81BF}">
  <ds:schemaRefs>
    <ds:schemaRef ds:uri="ESRI.ArcGIS.Mapping.OfficeIntegration.PowerPointInfo"/>
  </ds:schemaRefs>
</ds:datastoreItem>
</file>

<file path=customXml/itemProps35.xml><?xml version="1.0" encoding="utf-8"?>
<ds:datastoreItem xmlns:ds="http://schemas.openxmlformats.org/officeDocument/2006/customXml" ds:itemID="{4B9DAB50-2208-444F-9F2B-EAD72B657EEB}">
  <ds:schemaRefs>
    <ds:schemaRef ds:uri="ESRI.ArcGIS.Mapping.OfficeIntegration.PowerPointInfo"/>
  </ds:schemaRefs>
</ds:datastoreItem>
</file>

<file path=customXml/itemProps36.xml><?xml version="1.0" encoding="utf-8"?>
<ds:datastoreItem xmlns:ds="http://schemas.openxmlformats.org/officeDocument/2006/customXml" ds:itemID="{3105B6F7-3C68-4733-87F8-CD8B32F8C321}">
  <ds:schemaRefs>
    <ds:schemaRef ds:uri="ESRI.ArcGIS.Mapping.OfficeIntegration.PowerPointInfo"/>
  </ds:schemaRefs>
</ds:datastoreItem>
</file>

<file path=customXml/itemProps37.xml><?xml version="1.0" encoding="utf-8"?>
<ds:datastoreItem xmlns:ds="http://schemas.openxmlformats.org/officeDocument/2006/customXml" ds:itemID="{0EDC2E25-8DE5-4BFE-A530-60F82B98EA72}">
  <ds:schemaRefs>
    <ds:schemaRef ds:uri="ESRI.ArcGIS.Mapping.OfficeIntegration.PowerPointInfo"/>
  </ds:schemaRefs>
</ds:datastoreItem>
</file>

<file path=customXml/itemProps38.xml><?xml version="1.0" encoding="utf-8"?>
<ds:datastoreItem xmlns:ds="http://schemas.openxmlformats.org/officeDocument/2006/customXml" ds:itemID="{2F551329-C669-4800-BA74-537DDAEB18CC}">
  <ds:schemaRefs>
    <ds:schemaRef ds:uri="ESRI.ArcGIS.Mapping.OfficeIntegration.PowerPointInfo"/>
  </ds:schemaRefs>
</ds:datastoreItem>
</file>

<file path=customXml/itemProps39.xml><?xml version="1.0" encoding="utf-8"?>
<ds:datastoreItem xmlns:ds="http://schemas.openxmlformats.org/officeDocument/2006/customXml" ds:itemID="{D6069CE5-21BD-4881-9056-23C1A6B18790}">
  <ds:schemaRefs>
    <ds:schemaRef ds:uri="ESRI.ArcGIS.Mapping.OfficeIntegration.PowerPointInfo"/>
  </ds:schemaRefs>
</ds:datastoreItem>
</file>

<file path=customXml/itemProps4.xml><?xml version="1.0" encoding="utf-8"?>
<ds:datastoreItem xmlns:ds="http://schemas.openxmlformats.org/officeDocument/2006/customXml" ds:itemID="{E9F95B62-81B8-4FB4-9A20-969FCC63BD6A}">
  <ds:schemaRefs>
    <ds:schemaRef ds:uri="ESRI.ArcGIS.Mapping.OfficeIntegration.PowerPointInfo"/>
  </ds:schemaRefs>
</ds:datastoreItem>
</file>

<file path=customXml/itemProps40.xml><?xml version="1.0" encoding="utf-8"?>
<ds:datastoreItem xmlns:ds="http://schemas.openxmlformats.org/officeDocument/2006/customXml" ds:itemID="{9D72A713-0A4D-49B2-B7D3-8F8DF7E2A46E}">
  <ds:schemaRefs>
    <ds:schemaRef ds:uri="ESRI.ArcGIS.Mapping.OfficeIntegration.PowerPointInfo"/>
  </ds:schemaRefs>
</ds:datastoreItem>
</file>

<file path=customXml/itemProps41.xml><?xml version="1.0" encoding="utf-8"?>
<ds:datastoreItem xmlns:ds="http://schemas.openxmlformats.org/officeDocument/2006/customXml" ds:itemID="{7E9EE3FB-0A9D-46C9-960D-9551BF84DDAE}">
  <ds:schemaRefs>
    <ds:schemaRef ds:uri="ESRI.ArcGIS.Mapping.OfficeIntegration.PowerPointInfo"/>
  </ds:schemaRefs>
</ds:datastoreItem>
</file>

<file path=customXml/itemProps42.xml><?xml version="1.0" encoding="utf-8"?>
<ds:datastoreItem xmlns:ds="http://schemas.openxmlformats.org/officeDocument/2006/customXml" ds:itemID="{9CEB5DD0-E47E-46F2-95A3-4F7A5AB877FC}">
  <ds:schemaRefs>
    <ds:schemaRef ds:uri="ESRI.ArcGIS.Mapping.OfficeIntegration.PowerPointInfo"/>
  </ds:schemaRefs>
</ds:datastoreItem>
</file>

<file path=customXml/itemProps43.xml><?xml version="1.0" encoding="utf-8"?>
<ds:datastoreItem xmlns:ds="http://schemas.openxmlformats.org/officeDocument/2006/customXml" ds:itemID="{550CA433-AEC3-46F3-9271-A6557C41FE93}">
  <ds:schemaRefs>
    <ds:schemaRef ds:uri="ESRI.ArcGIS.Mapping.OfficeIntegration.PowerPointInfo"/>
  </ds:schemaRefs>
</ds:datastoreItem>
</file>

<file path=customXml/itemProps44.xml><?xml version="1.0" encoding="utf-8"?>
<ds:datastoreItem xmlns:ds="http://schemas.openxmlformats.org/officeDocument/2006/customXml" ds:itemID="{4CBF4582-CFC1-4B17-B83C-9603953ABC6F}">
  <ds:schemaRefs>
    <ds:schemaRef ds:uri="ESRI.ArcGIS.Mapping.OfficeIntegration.PowerPointInfo"/>
  </ds:schemaRefs>
</ds:datastoreItem>
</file>

<file path=customXml/itemProps45.xml><?xml version="1.0" encoding="utf-8"?>
<ds:datastoreItem xmlns:ds="http://schemas.openxmlformats.org/officeDocument/2006/customXml" ds:itemID="{B7CD3A49-1AED-462A-8645-6230C5D967B2}">
  <ds:schemaRefs>
    <ds:schemaRef ds:uri="ESRI.ArcGIS.Mapping.OfficeIntegration.PowerPointInfo"/>
  </ds:schemaRefs>
</ds:datastoreItem>
</file>

<file path=customXml/itemProps46.xml><?xml version="1.0" encoding="utf-8"?>
<ds:datastoreItem xmlns:ds="http://schemas.openxmlformats.org/officeDocument/2006/customXml" ds:itemID="{9EDBD9C2-8A96-4F0D-B62F-31CA39B65FCD}">
  <ds:schemaRefs>
    <ds:schemaRef ds:uri="ESRI.ArcGIS.Mapping.OfficeIntegration.PowerPointInfo"/>
  </ds:schemaRefs>
</ds:datastoreItem>
</file>

<file path=customXml/itemProps47.xml><?xml version="1.0" encoding="utf-8"?>
<ds:datastoreItem xmlns:ds="http://schemas.openxmlformats.org/officeDocument/2006/customXml" ds:itemID="{B70C02D5-80E2-4387-97D3-4177C9B18062}">
  <ds:schemaRefs>
    <ds:schemaRef ds:uri="ESRI.ArcGIS.Mapping.OfficeIntegration.PowerPointInfo"/>
  </ds:schemaRefs>
</ds:datastoreItem>
</file>

<file path=customXml/itemProps48.xml><?xml version="1.0" encoding="utf-8"?>
<ds:datastoreItem xmlns:ds="http://schemas.openxmlformats.org/officeDocument/2006/customXml" ds:itemID="{158A8D8A-63E9-4217-8724-FBB95D2C736C}">
  <ds:schemaRefs>
    <ds:schemaRef ds:uri="ESRI.ArcGIS.Mapping.OfficeIntegration.PowerPointInfo"/>
  </ds:schemaRefs>
</ds:datastoreItem>
</file>

<file path=customXml/itemProps49.xml><?xml version="1.0" encoding="utf-8"?>
<ds:datastoreItem xmlns:ds="http://schemas.openxmlformats.org/officeDocument/2006/customXml" ds:itemID="{F8B80AC9-DA73-405B-B2A9-DA4874E6A5B8}">
  <ds:schemaRefs>
    <ds:schemaRef ds:uri="ESRI.ArcGIS.Mapping.OfficeIntegration.PowerPointInfo"/>
  </ds:schemaRefs>
</ds:datastoreItem>
</file>

<file path=customXml/itemProps5.xml><?xml version="1.0" encoding="utf-8"?>
<ds:datastoreItem xmlns:ds="http://schemas.openxmlformats.org/officeDocument/2006/customXml" ds:itemID="{3A0D8692-2649-40EC-B832-D4E6B9AD925B}">
  <ds:schemaRefs>
    <ds:schemaRef ds:uri="ESRI.ArcGIS.Mapping.OfficeIntegration.PowerPointInfo"/>
  </ds:schemaRefs>
</ds:datastoreItem>
</file>

<file path=customXml/itemProps50.xml><?xml version="1.0" encoding="utf-8"?>
<ds:datastoreItem xmlns:ds="http://schemas.openxmlformats.org/officeDocument/2006/customXml" ds:itemID="{452C9B5A-41A6-47A1-9D8D-28939F55A4A3}">
  <ds:schemaRefs>
    <ds:schemaRef ds:uri="ESRI.ArcGIS.Mapping.OfficeIntegration.PowerPointInfo"/>
  </ds:schemaRefs>
</ds:datastoreItem>
</file>

<file path=customXml/itemProps51.xml><?xml version="1.0" encoding="utf-8"?>
<ds:datastoreItem xmlns:ds="http://schemas.openxmlformats.org/officeDocument/2006/customXml" ds:itemID="{08063CDA-5CA9-4881-B0A3-A534ACC45DD7}">
  <ds:schemaRefs>
    <ds:schemaRef ds:uri="ESRI.ArcGIS.Mapping.OfficeIntegration.PowerPointInfo"/>
  </ds:schemaRefs>
</ds:datastoreItem>
</file>

<file path=customXml/itemProps52.xml><?xml version="1.0" encoding="utf-8"?>
<ds:datastoreItem xmlns:ds="http://schemas.openxmlformats.org/officeDocument/2006/customXml" ds:itemID="{E86D92FA-9CBB-4678-AC3A-C5B1AF82A090}">
  <ds:schemaRefs>
    <ds:schemaRef ds:uri="ESRI.ArcGIS.Mapping.OfficeIntegration.PowerPointInfo"/>
  </ds:schemaRefs>
</ds:datastoreItem>
</file>

<file path=customXml/itemProps53.xml><?xml version="1.0" encoding="utf-8"?>
<ds:datastoreItem xmlns:ds="http://schemas.openxmlformats.org/officeDocument/2006/customXml" ds:itemID="{605556FE-5CE3-4D51-8784-C7C80D74557A}">
  <ds:schemaRefs>
    <ds:schemaRef ds:uri="ESRI.ArcGIS.Mapping.OfficeIntegration.PowerPointInfo"/>
  </ds:schemaRefs>
</ds:datastoreItem>
</file>

<file path=customXml/itemProps54.xml><?xml version="1.0" encoding="utf-8"?>
<ds:datastoreItem xmlns:ds="http://schemas.openxmlformats.org/officeDocument/2006/customXml" ds:itemID="{B8CCCA3B-599B-4D67-A245-E066C4A570A0}">
  <ds:schemaRefs>
    <ds:schemaRef ds:uri="ESRI.ArcGIS.Mapping.OfficeIntegration.PowerPointInfo"/>
  </ds:schemaRefs>
</ds:datastoreItem>
</file>

<file path=customXml/itemProps55.xml><?xml version="1.0" encoding="utf-8"?>
<ds:datastoreItem xmlns:ds="http://schemas.openxmlformats.org/officeDocument/2006/customXml" ds:itemID="{8E126224-C7BA-4FAA-B5DE-681B7FCE125A}">
  <ds:schemaRefs>
    <ds:schemaRef ds:uri="ESRI.ArcGIS.Mapping.OfficeIntegration.PowerPointInfo"/>
  </ds:schemaRefs>
</ds:datastoreItem>
</file>

<file path=customXml/itemProps56.xml><?xml version="1.0" encoding="utf-8"?>
<ds:datastoreItem xmlns:ds="http://schemas.openxmlformats.org/officeDocument/2006/customXml" ds:itemID="{F9AD0B84-F323-4A0B-9713-7F72FB287D1C}">
  <ds:schemaRefs>
    <ds:schemaRef ds:uri="ESRI.ArcGIS.Mapping.OfficeIntegration.PowerPointInfo"/>
  </ds:schemaRefs>
</ds:datastoreItem>
</file>

<file path=customXml/itemProps57.xml><?xml version="1.0" encoding="utf-8"?>
<ds:datastoreItem xmlns:ds="http://schemas.openxmlformats.org/officeDocument/2006/customXml" ds:itemID="{8AA137C9-33A7-47F0-B147-C231A3480165}">
  <ds:schemaRefs>
    <ds:schemaRef ds:uri="ESRI.ArcGIS.Mapping.OfficeIntegration.PowerPointInfo"/>
  </ds:schemaRefs>
</ds:datastoreItem>
</file>

<file path=customXml/itemProps58.xml><?xml version="1.0" encoding="utf-8"?>
<ds:datastoreItem xmlns:ds="http://schemas.openxmlformats.org/officeDocument/2006/customXml" ds:itemID="{35CAAE20-C085-4ABD-B32B-3C33486494FB}">
  <ds:schemaRefs>
    <ds:schemaRef ds:uri="ESRI.ArcGIS.Mapping.OfficeIntegration.PowerPointInfo"/>
  </ds:schemaRefs>
</ds:datastoreItem>
</file>

<file path=customXml/itemProps59.xml><?xml version="1.0" encoding="utf-8"?>
<ds:datastoreItem xmlns:ds="http://schemas.openxmlformats.org/officeDocument/2006/customXml" ds:itemID="{3E729C35-59D8-4C58-BE6D-7CBBF121CB3E}">
  <ds:schemaRefs>
    <ds:schemaRef ds:uri="ESRI.ArcGIS.Mapping.OfficeIntegration.PowerPointInfo"/>
  </ds:schemaRefs>
</ds:datastoreItem>
</file>

<file path=customXml/itemProps6.xml><?xml version="1.0" encoding="utf-8"?>
<ds:datastoreItem xmlns:ds="http://schemas.openxmlformats.org/officeDocument/2006/customXml" ds:itemID="{95FEEAE5-1A4B-4991-A106-7315E5FD6E56}">
  <ds:schemaRefs>
    <ds:schemaRef ds:uri="ESRI.ArcGIS.Mapping.OfficeIntegration.PowerPointInfo"/>
  </ds:schemaRefs>
</ds:datastoreItem>
</file>

<file path=customXml/itemProps60.xml><?xml version="1.0" encoding="utf-8"?>
<ds:datastoreItem xmlns:ds="http://schemas.openxmlformats.org/officeDocument/2006/customXml" ds:itemID="{4D9EB598-8D15-4668-876F-B2D5649BD3E4}">
  <ds:schemaRefs>
    <ds:schemaRef ds:uri="ESRI.ArcGIS.Mapping.OfficeIntegration.PowerPointInfo"/>
  </ds:schemaRefs>
</ds:datastoreItem>
</file>

<file path=customXml/itemProps61.xml><?xml version="1.0" encoding="utf-8"?>
<ds:datastoreItem xmlns:ds="http://schemas.openxmlformats.org/officeDocument/2006/customXml" ds:itemID="{37502117-3BCD-45FC-B91B-364A8FB28903}">
  <ds:schemaRefs>
    <ds:schemaRef ds:uri="ESRI.ArcGIS.Mapping.OfficeIntegration.PowerPointInfo"/>
  </ds:schemaRefs>
</ds:datastoreItem>
</file>

<file path=customXml/itemProps62.xml><?xml version="1.0" encoding="utf-8"?>
<ds:datastoreItem xmlns:ds="http://schemas.openxmlformats.org/officeDocument/2006/customXml" ds:itemID="{1AF5DF35-7183-4BB6-82E6-BC6EA4834A00}">
  <ds:schemaRefs>
    <ds:schemaRef ds:uri="ESRI.ArcGIS.Mapping.OfficeIntegration.PowerPointInfo"/>
  </ds:schemaRefs>
</ds:datastoreItem>
</file>

<file path=customXml/itemProps63.xml><?xml version="1.0" encoding="utf-8"?>
<ds:datastoreItem xmlns:ds="http://schemas.openxmlformats.org/officeDocument/2006/customXml" ds:itemID="{62F42BF9-6462-4B91-A4EE-2304701BA48D}">
  <ds:schemaRefs>
    <ds:schemaRef ds:uri="ESRI.ArcGIS.Mapping.OfficeIntegration.PowerPointInfo"/>
  </ds:schemaRefs>
</ds:datastoreItem>
</file>

<file path=customXml/itemProps64.xml><?xml version="1.0" encoding="utf-8"?>
<ds:datastoreItem xmlns:ds="http://schemas.openxmlformats.org/officeDocument/2006/customXml" ds:itemID="{2B5E6B9D-9E3A-436F-803C-E5EDE4F70468}">
  <ds:schemaRefs>
    <ds:schemaRef ds:uri="ESRI.ArcGIS.Mapping.OfficeIntegration.PowerPointInfo"/>
  </ds:schemaRefs>
</ds:datastoreItem>
</file>

<file path=customXml/itemProps65.xml><?xml version="1.0" encoding="utf-8"?>
<ds:datastoreItem xmlns:ds="http://schemas.openxmlformats.org/officeDocument/2006/customXml" ds:itemID="{F29A557C-EF3B-44D0-8B1A-32D8543A21BE}">
  <ds:schemaRefs>
    <ds:schemaRef ds:uri="ESRI.ArcGIS.Mapping.OfficeIntegration.PowerPointInfo"/>
  </ds:schemaRefs>
</ds:datastoreItem>
</file>

<file path=customXml/itemProps66.xml><?xml version="1.0" encoding="utf-8"?>
<ds:datastoreItem xmlns:ds="http://schemas.openxmlformats.org/officeDocument/2006/customXml" ds:itemID="{D913C42E-B07E-4B88-B472-B1AEB6848701}">
  <ds:schemaRefs>
    <ds:schemaRef ds:uri="ESRI.ArcGIS.Mapping.OfficeIntegration.PowerPointInfo"/>
  </ds:schemaRefs>
</ds:datastoreItem>
</file>

<file path=customXml/itemProps7.xml><?xml version="1.0" encoding="utf-8"?>
<ds:datastoreItem xmlns:ds="http://schemas.openxmlformats.org/officeDocument/2006/customXml" ds:itemID="{429EB51B-774E-4865-ACD3-E3CD48F38FE4}">
  <ds:schemaRefs>
    <ds:schemaRef ds:uri="ESRI.ArcGIS.Mapping.OfficeIntegration.PowerPointInfo"/>
  </ds:schemaRefs>
</ds:datastoreItem>
</file>

<file path=customXml/itemProps8.xml><?xml version="1.0" encoding="utf-8"?>
<ds:datastoreItem xmlns:ds="http://schemas.openxmlformats.org/officeDocument/2006/customXml" ds:itemID="{FAFB21FD-BD6C-4FA2-AE1F-107996CF387B}">
  <ds:schemaRefs>
    <ds:schemaRef ds:uri="ESRI.ArcGIS.Mapping.OfficeIntegration.PowerPointInfo"/>
  </ds:schemaRefs>
</ds:datastoreItem>
</file>

<file path=customXml/itemProps9.xml><?xml version="1.0" encoding="utf-8"?>
<ds:datastoreItem xmlns:ds="http://schemas.openxmlformats.org/officeDocument/2006/customXml" ds:itemID="{91BBF9B5-E37A-4533-9F43-2DDD35FB1472}">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16741</TotalTime>
  <Words>3557</Words>
  <Application>Microsoft Office PowerPoint</Application>
  <PresentationFormat>On-screen Show (4:3)</PresentationFormat>
  <Paragraphs>371</Paragraphs>
  <Slides>41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Aptos Black</vt:lpstr>
      <vt:lpstr>Aptos Narrow</vt:lpstr>
      <vt:lpstr>Arial</vt:lpstr>
      <vt:lpstr>Arial Black</vt:lpstr>
      <vt:lpstr>Arial Unicode MS</vt:lpstr>
      <vt:lpstr>Calibri</vt:lpstr>
      <vt:lpstr>Office Theme</vt:lpstr>
      <vt:lpstr>PowerPoint Presentation</vt:lpstr>
      <vt:lpstr>Agenda</vt:lpstr>
      <vt:lpstr>Agenda</vt:lpstr>
      <vt:lpstr>Arkansas Network Adequacy Regulation Cycle </vt:lpstr>
      <vt:lpstr>New in PY2027</vt:lpstr>
      <vt:lpstr>Agenda</vt:lpstr>
      <vt:lpstr>Provider Location Code-1</vt:lpstr>
      <vt:lpstr>Provider Location Code-cont’d</vt:lpstr>
      <vt:lpstr>Provider Location Code-cont’d</vt:lpstr>
      <vt:lpstr>Provider Location Code-cont’d</vt:lpstr>
      <vt:lpstr>Provider Location Code-cont’d</vt:lpstr>
      <vt:lpstr>An unresolved quirk </vt:lpstr>
      <vt:lpstr>Agenda</vt:lpstr>
      <vt:lpstr>What changed in the Justification template?</vt:lpstr>
      <vt:lpstr>Data Issues tab</vt:lpstr>
      <vt:lpstr>Data Issues tab- contd</vt:lpstr>
      <vt:lpstr>Refinement of justification reasons</vt:lpstr>
      <vt:lpstr>Agenda</vt:lpstr>
      <vt:lpstr>How AID Uses Justification Data</vt:lpstr>
      <vt:lpstr>How AID Uses Justification Data</vt:lpstr>
      <vt:lpstr>How AID Uses Justification Data</vt:lpstr>
      <vt:lpstr>How AID Uses Justification Data</vt:lpstr>
      <vt:lpstr>How AID Uses Justification Data</vt:lpstr>
      <vt:lpstr>Agenda</vt:lpstr>
      <vt:lpstr>Complained about PTNP issues?</vt:lpstr>
      <vt:lpstr>Unfamiliar with the PTNP process?</vt:lpstr>
      <vt:lpstr>PowerPoint Presentation</vt:lpstr>
      <vt:lpstr>PowerPoint Presentation</vt:lpstr>
      <vt:lpstr>Expectations from Issuers</vt:lpstr>
      <vt:lpstr>          Questions?</vt:lpstr>
      <vt:lpstr>Appendix</vt:lpstr>
      <vt:lpstr>New to THE Program? </vt:lpstr>
      <vt:lpstr>New to Arkansas NA Regulation Program? </vt:lpstr>
      <vt:lpstr>Network Adequacy Overview</vt:lpstr>
      <vt:lpstr>How is data exchanged in the PTNP process?</vt:lpstr>
      <vt:lpstr>AID Disposition Details </vt:lpstr>
      <vt:lpstr> Initial Provider Type NPI pool template</vt:lpstr>
      <vt:lpstr>Errors to avoid during Stage 1: “Suggestions for change” (1 of 3)</vt:lpstr>
      <vt:lpstr>Errors to avoid during Stage 1: “Suggestions for change” (2 of 3)</vt:lpstr>
      <vt:lpstr>Errors to avoid during Stage 1: “Suggestions for change” (3 of 3)</vt:lpstr>
      <vt:lpstr>Errors to avoid during Stage 2: “Voting” stage (1 of 1)</vt:lpstr>
    </vt:vector>
  </TitlesOfParts>
  <Company>State of Arkansas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Tonmoy Dasgupta</dc:creator>
  <cp:lastModifiedBy>Tonmoy Dasgupta</cp:lastModifiedBy>
  <cp:revision>729</cp:revision>
  <cp:lastPrinted>2018-07-09T13:27:25Z</cp:lastPrinted>
  <dcterms:created xsi:type="dcterms:W3CDTF">2014-08-27T18:19:22Z</dcterms:created>
  <dcterms:modified xsi:type="dcterms:W3CDTF">2026-06-25T15:46:48Z</dcterms:modified>
</cp:coreProperties>
</file>